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2" r:id="rId2"/>
    <p:sldId id="280" r:id="rId3"/>
    <p:sldId id="290" r:id="rId4"/>
    <p:sldId id="268" r:id="rId5"/>
    <p:sldId id="287" r:id="rId6"/>
    <p:sldId id="288" r:id="rId7"/>
    <p:sldId id="291" r:id="rId8"/>
    <p:sldId id="281" r:id="rId9"/>
  </p:sldIdLst>
  <p:sldSz cx="6858000" cy="9144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FA2"/>
    <a:srgbClr val="3399FF"/>
    <a:srgbClr val="69E13F"/>
    <a:srgbClr val="FFFF99"/>
    <a:srgbClr val="13CDF9"/>
    <a:srgbClr val="F8F8F8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3" autoAdjust="0"/>
    <p:restoredTop sz="94105" autoAdjust="0"/>
  </p:normalViewPr>
  <p:slideViewPr>
    <p:cSldViewPr>
      <p:cViewPr varScale="1">
        <p:scale>
          <a:sx n="77" d="100"/>
          <a:sy n="77" d="100"/>
        </p:scale>
        <p:origin x="1656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233" cy="492856"/>
          </a:xfrm>
          <a:prstGeom prst="rect">
            <a:avLst/>
          </a:prstGeom>
        </p:spPr>
        <p:txBody>
          <a:bodyPr vert="horz" lIns="87542" tIns="43770" rIns="87542" bIns="43770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029" y="1"/>
            <a:ext cx="2919233" cy="492856"/>
          </a:xfrm>
          <a:prstGeom prst="rect">
            <a:avLst/>
          </a:prstGeom>
        </p:spPr>
        <p:txBody>
          <a:bodyPr vert="horz" lIns="87542" tIns="43770" rIns="87542" bIns="43770" rtlCol="0"/>
          <a:lstStyle>
            <a:lvl1pPr algn="r">
              <a:defRPr sz="1100"/>
            </a:lvl1pPr>
          </a:lstStyle>
          <a:p>
            <a:fld id="{D7CE06FB-F150-41F8-B4ED-5508017EA925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981200" y="739775"/>
            <a:ext cx="2773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42" tIns="43770" rIns="87542" bIns="4377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2977" y="4686731"/>
            <a:ext cx="5389815" cy="4440301"/>
          </a:xfrm>
          <a:prstGeom prst="rect">
            <a:avLst/>
          </a:prstGeom>
        </p:spPr>
        <p:txBody>
          <a:bodyPr vert="horz" lIns="87542" tIns="43770" rIns="87542" bIns="4377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927"/>
            <a:ext cx="2919233" cy="492856"/>
          </a:xfrm>
          <a:prstGeom prst="rect">
            <a:avLst/>
          </a:prstGeom>
        </p:spPr>
        <p:txBody>
          <a:bodyPr vert="horz" lIns="87542" tIns="43770" rIns="87542" bIns="43770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029" y="9371927"/>
            <a:ext cx="2919233" cy="492856"/>
          </a:xfrm>
          <a:prstGeom prst="rect">
            <a:avLst/>
          </a:prstGeom>
        </p:spPr>
        <p:txBody>
          <a:bodyPr vert="horz" lIns="87542" tIns="43770" rIns="87542" bIns="43770" rtlCol="0" anchor="b"/>
          <a:lstStyle>
            <a:lvl1pPr algn="r">
              <a:defRPr sz="1100"/>
            </a:lvl1pPr>
          </a:lstStyle>
          <a:p>
            <a:fld id="{8DE3321E-A923-49BF-BF10-00D37DAD08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731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3321E-A923-49BF-BF10-00D37DAD08D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65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3321E-A923-49BF-BF10-00D37DAD08D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29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3321E-A923-49BF-BF10-00D37DAD08D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79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720-4C78-4952-AF29-943C18D639EC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888B-8EDA-4A03-9686-8DF35533D3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42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720-4C78-4952-AF29-943C18D639EC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888B-8EDA-4A03-9686-8DF35533D3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51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2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488952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720-4C78-4952-AF29-943C18D639EC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888B-8EDA-4A03-9686-8DF35533D3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207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720-4C78-4952-AF29-943C18D639EC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888B-8EDA-4A03-9686-8DF35533D3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61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720-4C78-4952-AF29-943C18D639EC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888B-8EDA-4A03-9686-8DF35533D3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53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9" y="2844802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4" y="2844802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720-4C78-4952-AF29-943C18D639EC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888B-8EDA-4A03-9686-8DF35533D3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71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8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0" indent="0">
              <a:buNone/>
              <a:defRPr sz="1800" b="1"/>
            </a:lvl3pPr>
            <a:lvl4pPr marL="1371584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4" indent="0">
              <a:buNone/>
              <a:defRPr sz="1600" b="1"/>
            </a:lvl6pPr>
            <a:lvl7pPr marL="2743169" indent="0">
              <a:buNone/>
              <a:defRPr sz="1600" b="1"/>
            </a:lvl7pPr>
            <a:lvl8pPr marL="3200363" indent="0">
              <a:buNone/>
              <a:defRPr sz="1600" b="1"/>
            </a:lvl8pPr>
            <a:lvl9pPr marL="3657558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3" y="2046818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0" indent="0">
              <a:buNone/>
              <a:defRPr sz="1800" b="1"/>
            </a:lvl3pPr>
            <a:lvl4pPr marL="1371584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4" indent="0">
              <a:buNone/>
              <a:defRPr sz="1600" b="1"/>
            </a:lvl6pPr>
            <a:lvl7pPr marL="2743169" indent="0">
              <a:buNone/>
              <a:defRPr sz="1600" b="1"/>
            </a:lvl7pPr>
            <a:lvl8pPr marL="3200363" indent="0">
              <a:buNone/>
              <a:defRPr sz="1600" b="1"/>
            </a:lvl8pPr>
            <a:lvl9pPr marL="3657558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3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720-4C78-4952-AF29-943C18D639EC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888B-8EDA-4A03-9686-8DF35533D3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28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720-4C78-4952-AF29-943C18D639EC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888B-8EDA-4A03-9686-8DF35533D3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57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720-4C78-4952-AF29-943C18D639EC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888B-8EDA-4A03-9686-8DF35533D3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67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4" y="364069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91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4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0" indent="0">
              <a:buNone/>
              <a:defRPr sz="1000"/>
            </a:lvl3pPr>
            <a:lvl4pPr marL="1371584" indent="0">
              <a:buNone/>
              <a:defRPr sz="900"/>
            </a:lvl4pPr>
            <a:lvl5pPr marL="1828778" indent="0">
              <a:buNone/>
              <a:defRPr sz="900"/>
            </a:lvl5pPr>
            <a:lvl6pPr marL="2285974" indent="0">
              <a:buNone/>
              <a:defRPr sz="900"/>
            </a:lvl6pPr>
            <a:lvl7pPr marL="2743169" indent="0">
              <a:buNone/>
              <a:defRPr sz="900"/>
            </a:lvl7pPr>
            <a:lvl8pPr marL="3200363" indent="0">
              <a:buNone/>
              <a:defRPr sz="900"/>
            </a:lvl8pPr>
            <a:lvl9pPr marL="3657558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720-4C78-4952-AF29-943C18D639EC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888B-8EDA-4A03-9686-8DF35533D3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87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2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0" indent="0">
              <a:buNone/>
              <a:defRPr sz="2400"/>
            </a:lvl3pPr>
            <a:lvl4pPr marL="1371584" indent="0">
              <a:buNone/>
              <a:defRPr sz="2000"/>
            </a:lvl4pPr>
            <a:lvl5pPr marL="1828778" indent="0">
              <a:buNone/>
              <a:defRPr sz="2000"/>
            </a:lvl5pPr>
            <a:lvl6pPr marL="2285974" indent="0">
              <a:buNone/>
              <a:defRPr sz="2000"/>
            </a:lvl6pPr>
            <a:lvl7pPr marL="2743169" indent="0">
              <a:buNone/>
              <a:defRPr sz="2000"/>
            </a:lvl7pPr>
            <a:lvl8pPr marL="3200363" indent="0">
              <a:buNone/>
              <a:defRPr sz="2000"/>
            </a:lvl8pPr>
            <a:lvl9pPr marL="3657558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3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0" indent="0">
              <a:buNone/>
              <a:defRPr sz="1000"/>
            </a:lvl3pPr>
            <a:lvl4pPr marL="1371584" indent="0">
              <a:buNone/>
              <a:defRPr sz="900"/>
            </a:lvl4pPr>
            <a:lvl5pPr marL="1828778" indent="0">
              <a:buNone/>
              <a:defRPr sz="900"/>
            </a:lvl5pPr>
            <a:lvl6pPr marL="2285974" indent="0">
              <a:buNone/>
              <a:defRPr sz="900"/>
            </a:lvl6pPr>
            <a:lvl7pPr marL="2743169" indent="0">
              <a:buNone/>
              <a:defRPr sz="900"/>
            </a:lvl7pPr>
            <a:lvl8pPr marL="3200363" indent="0">
              <a:buNone/>
              <a:defRPr sz="900"/>
            </a:lvl8pPr>
            <a:lvl9pPr marL="3657558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720-4C78-4952-AF29-943C18D639EC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888B-8EDA-4A03-9686-8DF35533D3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97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3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15720-4C78-4952-AF29-943C18D639EC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F888B-8EDA-4A03-9686-8DF35533D3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9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91439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1" indent="-285747" algn="l" defTabSz="91439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6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2" indent="-228596" algn="l" defTabSz="91439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6" indent="-228596" algn="l" defTabSz="91439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1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6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0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5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0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4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4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9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3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8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>
            <a:extLst>
              <a:ext uri="{FF2B5EF4-FFF2-40B4-BE49-F238E27FC236}">
                <a16:creationId xmlns:a16="http://schemas.microsoft.com/office/drawing/2014/main" xmlns="" id="{BDE90D90-BCDC-4990-8A75-4532CB3C64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651" b="10593"/>
          <a:stretch/>
        </p:blipFill>
        <p:spPr>
          <a:xfrm>
            <a:off x="0" y="-252536"/>
            <a:ext cx="6858000" cy="9052094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143" y1="1306" x2="10143" y2="35867"/>
                        <a14:foregroundMark x1="12714" y1="15439" x2="66857" y2="28622"/>
                        <a14:foregroundMark x1="65286" y1="18884" x2="14286" y2="14846"/>
                        <a14:foregroundMark x1="18714" y1="12233" x2="32429" y2="81948"/>
                        <a14:foregroundMark x1="25143" y1="77672" x2="68857" y2="45368"/>
                        <a14:foregroundMark x1="39857" y1="81710" x2="45857" y2="73159"/>
                        <a14:foregroundMark x1="74857" y1="48812" x2="85429" y2="559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2936" y="4491395"/>
            <a:ext cx="1944216" cy="2338614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51" b="89771" l="3237" r="92852">
                        <a14:foregroundMark x1="10317" y1="43739" x2="10317" y2="43739"/>
                        <a14:foregroundMark x1="45111" y1="35450" x2="45111" y2="35450"/>
                        <a14:foregroundMark x1="56709" y1="28571" x2="56709" y2="28571"/>
                        <a14:foregroundMark x1="66352" y1="32099" x2="66352" y2="32099"/>
                        <a14:foregroundMark x1="73500" y1="38801" x2="73500" y2="38801"/>
                        <a14:foregroundMark x1="86986" y1="21869" x2="86986" y2="21869"/>
                        <a14:foregroundMark x1="86379" y1="70723" x2="86379" y2="70723"/>
                        <a14:foregroundMark x1="80580" y1="72487" x2="80580" y2="72487"/>
                        <a14:foregroundMark x1="71544" y1="72487" x2="71544" y2="72487"/>
                        <a14:foregroundMark x1="64464" y1="69136" x2="64464" y2="69136"/>
                        <a14:foregroundMark x1="56642" y1="83951" x2="56642" y2="83951"/>
                        <a14:foregroundMark x1="55698" y1="67019" x2="55698" y2="67019"/>
                        <a14:foregroundMark x1="70128" y1="82892" x2="70128" y2="82892"/>
                        <a14:foregroundMark x1="60351" y1="81658" x2="60351" y2="81658"/>
                        <a14:foregroundMark x1="40863" y1="83951" x2="40863" y2="83951"/>
                        <a14:foregroundMark x1="33446" y1="79189" x2="33446" y2="79189"/>
                        <a14:foregroundMark x1="28793" y1="79189" x2="28793" y2="79189"/>
                        <a14:foregroundMark x1="19960" y1="76720" x2="19960" y2="76720"/>
                        <a14:foregroundMark x1="11126" y1="70723" x2="11126" y2="70723"/>
                        <a14:foregroundMark x1="7417" y1="77954" x2="7417" y2="77954"/>
                        <a14:foregroundMark x1="25489" y1="46208" x2="25489" y2="46208"/>
                        <a14:foregroundMark x1="92852" y1="19400" x2="92852" y2="19400"/>
                        <a14:foregroundMark x1="69184" y1="29277" x2="69184" y2="29277"/>
                        <a14:backgroundMark x1="25489" y1="42857" x2="25759" y2="46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11" t="37921" r="71118" b="46043"/>
          <a:stretch/>
        </p:blipFill>
        <p:spPr bwMode="auto">
          <a:xfrm>
            <a:off x="2655861" y="6494472"/>
            <a:ext cx="57406" cy="5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0" y="8682335"/>
            <a:ext cx="6858000" cy="461665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苫小牧市環境衛生部環境保全課</a:t>
            </a:r>
            <a:endParaRPr kumimoji="1" lang="ja-JP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8290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テキスト ボックス 36"/>
          <p:cNvSpPr txBox="1"/>
          <p:nvPr/>
        </p:nvSpPr>
        <p:spPr>
          <a:xfrm>
            <a:off x="447781" y="3238855"/>
            <a:ext cx="6221579" cy="2887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➀  用意するもの</a:t>
            </a: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電気・ガス等の使用量及び料金が記載された検針票</a:t>
            </a: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・ガソリン・灯油を購入した時のレシート　　　　　などなど</a:t>
            </a: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00"/>
              </a:lnSpc>
            </a:pP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28600" indent="-228600">
              <a:lnSpc>
                <a:spcPts val="1800"/>
              </a:lnSpc>
              <a:buAutoNum type="circleNumDbPlain" startAt="2"/>
            </a:pP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入力してみましょう！</a:t>
            </a:r>
            <a:r>
              <a:rPr lang="ja-JP" altLang="en-US" sz="11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　　　　　　　　　　　　　　　                                                 </a:t>
            </a:r>
            <a:r>
              <a:rPr lang="ja-JP" altLang="en-US" sz="110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　　　　　</a:t>
            </a:r>
            <a:r>
              <a:rPr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100" b="1" u="dashLongHeavy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1100" u="heavy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　和：　     </a:t>
            </a:r>
            <a:r>
              <a:rPr lang="en-US" altLang="ja-JP" sz="1100" u="heavy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1100" u="heavy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　　　</a:t>
            </a:r>
            <a:r>
              <a:rPr lang="ja-JP" altLang="en-US" sz="1100" u="heavy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　成：</a:t>
            </a:r>
            <a:r>
              <a:rPr lang="ja-JP" altLang="en-US" sz="1100" u="heavy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lang="ja-JP" altLang="en-US" sz="1100" u="heavy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100" u="heavy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en-US" altLang="ja-JP" sz="1100" u="heavy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1100" u="heavy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</a:t>
            </a:r>
            <a:r>
              <a:rPr lang="ja-JP" altLang="en-US" sz="11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年度（基準年度）</a:t>
            </a:r>
            <a:r>
              <a:rPr lang="ja-JP" altLang="en-US" sz="1100" u="dashLongHeavy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家計簿のように、月ごとの使用量を入力表に入力しましょう！</a:t>
            </a: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₂排出量が自動的に算出されます。</a:t>
            </a:r>
            <a:r>
              <a:rPr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11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とま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エコノート</a:t>
            </a:r>
            <a:r>
              <a:rPr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シートへは</a:t>
            </a:r>
            <a:r>
              <a:rPr lang="ja-JP" altLang="en-US" sz="1100" b="1" u="heavy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こちら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から。</a:t>
            </a: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00"/>
              </a:lnSpc>
            </a:pP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28600" indent="-228600">
              <a:lnSpc>
                <a:spcPts val="1700"/>
              </a:lnSpc>
              <a:buAutoNum type="circleNumDbPlain" startAt="3"/>
            </a:pP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入力後、入力表の右下部に</a:t>
            </a:r>
            <a:r>
              <a:rPr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₂排出量合計が記載されるので、こちらが</a:t>
            </a:r>
            <a:r>
              <a:rPr lang="ja-JP" altLang="en-US" sz="1100" b="1" u="heavy" dirty="0" smtClean="0"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あなたの事業所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</a:t>
            </a:r>
            <a:r>
              <a:rPr lang="ja-JP" altLang="en-US" sz="1100" b="1" u="heavy" dirty="0" smtClean="0"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から出た</a:t>
            </a:r>
            <a:r>
              <a:rPr lang="en-US" altLang="ja-JP" sz="1100" b="1" u="heavy" dirty="0"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CO₂</a:t>
            </a:r>
            <a:r>
              <a:rPr lang="ja-JP" altLang="en-US" sz="1100" b="1" u="heavy" dirty="0" smtClean="0"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排出量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です。さらに、その下の従業員数を</a:t>
            </a: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入力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lang="ja-JP" altLang="en-US" sz="1100" b="1" u="heavy" dirty="0" smtClean="0"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</a:t>
            </a:r>
            <a:r>
              <a:rPr lang="en-US" altLang="ja-JP" sz="1100" b="1" u="heavy" dirty="0" smtClean="0"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100" b="1" u="heavy" dirty="0" smtClean="0"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人あたりの</a:t>
            </a:r>
            <a:r>
              <a:rPr lang="en-US" altLang="ja-JP" sz="1100" b="1" u="heavy" dirty="0" smtClean="0"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</a:t>
            </a:r>
            <a:r>
              <a:rPr lang="ja-JP" altLang="en-US" sz="1100" b="1" u="heavy" dirty="0" smtClean="0"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₂排出量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が算出されます。　　</a:t>
            </a:r>
            <a:endParaRPr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00"/>
              </a:lnSpc>
            </a:pP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00"/>
              </a:lnSpc>
            </a:pP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28600" indent="-228600">
              <a:lnSpc>
                <a:spcPts val="1500"/>
              </a:lnSpc>
              <a:buAutoNum type="circleNumDbPlain" startAt="4"/>
            </a:pPr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基準年度と比較したい場合は、基準年度用の入力表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</a:t>
            </a: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入力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してみましょう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！エコライフの取り組みの成果が確認できます。</a:t>
            </a:r>
            <a:endParaRPr kumimoji="1"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65266" y="5037511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 smtClean="0"/>
              <a:t>(</a:t>
            </a:r>
            <a:r>
              <a:rPr kumimoji="1" lang="ja-JP" altLang="en-US" sz="800" dirty="0" smtClean="0"/>
              <a:t>ア</a:t>
            </a:r>
            <a:r>
              <a:rPr kumimoji="1" lang="en-US" altLang="ja-JP" sz="800" dirty="0" smtClean="0"/>
              <a:t>)</a:t>
            </a:r>
            <a:endParaRPr kumimoji="1" lang="ja-JP" altLang="en-US" sz="8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411983" y="1155765"/>
            <a:ext cx="6207470" cy="2018601"/>
            <a:chOff x="411983" y="1155765"/>
            <a:chExt cx="6207470" cy="2018601"/>
          </a:xfrm>
        </p:grpSpPr>
        <p:sp>
          <p:nvSpPr>
            <p:cNvPr id="25" name="サブタイトル 7"/>
            <p:cNvSpPr txBox="1">
              <a:spLocks/>
            </p:cNvSpPr>
            <p:nvPr/>
          </p:nvSpPr>
          <p:spPr>
            <a:xfrm>
              <a:off x="426765" y="1155765"/>
              <a:ext cx="6192688" cy="9361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0" name="角丸四角形 9"/>
            <p:cNvSpPr/>
            <p:nvPr/>
          </p:nvSpPr>
          <p:spPr>
            <a:xfrm>
              <a:off x="411983" y="1186861"/>
              <a:ext cx="6048672" cy="1497301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86772" y="1186860"/>
              <a:ext cx="608153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「と</a:t>
              </a:r>
              <a:r>
                <a:rPr lang="ja-JP" altLang="en-US" sz="1100" dirty="0" err="1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ま</a:t>
              </a:r>
              <a:r>
                <a:rPr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エコノート」では、事業所など</a:t>
              </a: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で使用する「電気</a:t>
              </a:r>
              <a:r>
                <a:rPr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」「</a:t>
              </a: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ガス</a:t>
              </a:r>
              <a:r>
                <a:rPr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」「灯油」「ガ</a:t>
              </a: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ソ</a:t>
              </a:r>
              <a:r>
                <a:rPr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リン</a:t>
              </a: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等</a:t>
              </a:r>
              <a:r>
                <a:rPr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」の</a:t>
              </a: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使用量を入力することで、自動的に</a:t>
              </a:r>
              <a:r>
                <a:rPr lang="en-US" altLang="ja-JP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CO₂</a:t>
              </a: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排出量が計算</a:t>
              </a:r>
              <a:r>
                <a:rPr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され、グラフ化がされます。</a:t>
              </a:r>
              <a:endParaRPr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確認・管理がしやすくなるほか、事業所の</a:t>
              </a:r>
              <a:r>
                <a:rPr lang="en-US" altLang="ja-JP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CO</a:t>
              </a:r>
              <a:r>
                <a:rPr lang="en-US" altLang="ja-JP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₂</a:t>
              </a:r>
              <a:r>
                <a:rPr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排出量とその要因が見える化されるため、</a:t>
              </a:r>
              <a:endParaRPr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日常的なエネルギー使用量</a:t>
              </a:r>
              <a:r>
                <a:rPr lang="en-US" altLang="ja-JP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CO</a:t>
              </a:r>
              <a:r>
                <a:rPr lang="en-US" altLang="ja-JP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₂</a:t>
              </a:r>
              <a:r>
                <a:rPr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排出量を減らすための工夫を行うきっかけとなります。</a:t>
              </a:r>
              <a:endParaRPr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地球温暖化を防止</a:t>
              </a: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する</a:t>
              </a:r>
              <a:r>
                <a:rPr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ため「と</a:t>
              </a:r>
              <a:r>
                <a:rPr lang="ja-JP" altLang="en-US" sz="1100" dirty="0" err="1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ま</a:t>
              </a:r>
              <a:r>
                <a:rPr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エコノート」に</a:t>
              </a: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取り組むことで地球に</a:t>
              </a:r>
              <a:r>
                <a:rPr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も支出にもやさしい</a:t>
              </a:r>
              <a:endParaRPr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エコライフを実践</a:t>
              </a: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しましょう</a:t>
              </a:r>
              <a:r>
                <a:rPr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！</a:t>
              </a:r>
              <a:endPara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3" name="フローチャート : 代替処理 6"/>
            <p:cNvSpPr/>
            <p:nvPr/>
          </p:nvSpPr>
          <p:spPr>
            <a:xfrm>
              <a:off x="426765" y="2814366"/>
              <a:ext cx="6059976" cy="360000"/>
            </a:xfrm>
            <a:prstGeom prst="flowChartAlternate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dirty="0" err="1" smtClean="0">
                  <a:solidFill>
                    <a:schemeClr val="tx1"/>
                  </a:solidFill>
                  <a:latin typeface="ＤＦ特太ゴシック体" pitchFamily="49" charset="-128"/>
                  <a:ea typeface="ＤＦ特太ゴシック体" pitchFamily="49" charset="-128"/>
                </a:rPr>
                <a:t>とま</a:t>
              </a:r>
              <a:r>
                <a:rPr lang="ja-JP" altLang="en-US" dirty="0" smtClean="0">
                  <a:solidFill>
                    <a:schemeClr val="tx1"/>
                  </a:solidFill>
                  <a:latin typeface="ＤＦ特太ゴシック体" pitchFamily="49" charset="-128"/>
                  <a:ea typeface="ＤＦ特太ゴシック体" pitchFamily="49" charset="-128"/>
                </a:rPr>
                <a:t>エコノートのつけ方</a:t>
              </a:r>
              <a:endParaRPr lang="en-US" altLang="ja-JP" dirty="0">
                <a:solidFill>
                  <a:schemeClr val="tx1"/>
                </a:solidFill>
                <a:latin typeface="ＤＦ特太ゴシック体" pitchFamily="49" charset="-128"/>
                <a:ea typeface="ＤＦ特太ゴシック体" pitchFamily="49" charset="-128"/>
              </a:endParaRPr>
            </a:p>
          </p:txBody>
        </p:sp>
      </p:grpSp>
      <p:sp>
        <p:nvSpPr>
          <p:cNvPr id="43" name="テキスト ボックス 42"/>
          <p:cNvSpPr txBox="1"/>
          <p:nvPr/>
        </p:nvSpPr>
        <p:spPr>
          <a:xfrm>
            <a:off x="1354479" y="5481173"/>
            <a:ext cx="3305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 smtClean="0"/>
              <a:t>(</a:t>
            </a:r>
            <a:r>
              <a:rPr kumimoji="1" lang="ja-JP" altLang="en-US" sz="800" dirty="0" smtClean="0"/>
              <a:t>イ</a:t>
            </a:r>
            <a:r>
              <a:rPr kumimoji="1" lang="en-US" altLang="ja-JP" sz="800" dirty="0" smtClean="0"/>
              <a:t>)</a:t>
            </a:r>
            <a:endParaRPr kumimoji="1" lang="ja-JP" altLang="en-US" sz="8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8127" y="8901601"/>
            <a:ext cx="2952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1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478" y="5250044"/>
            <a:ext cx="2278561" cy="604728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814" y="6893743"/>
            <a:ext cx="1874528" cy="1899050"/>
          </a:xfrm>
          <a:prstGeom prst="rect">
            <a:avLst/>
          </a:prstGeom>
        </p:spPr>
      </p:pic>
      <p:grpSp>
        <p:nvGrpSpPr>
          <p:cNvPr id="35" name="グループ化 34"/>
          <p:cNvGrpSpPr/>
          <p:nvPr/>
        </p:nvGrpSpPr>
        <p:grpSpPr>
          <a:xfrm>
            <a:off x="541860" y="6025583"/>
            <a:ext cx="6127500" cy="2939379"/>
            <a:chOff x="544531" y="6153600"/>
            <a:chExt cx="6127500" cy="2939379"/>
          </a:xfrm>
        </p:grpSpPr>
        <p:sp>
          <p:nvSpPr>
            <p:cNvPr id="2" name="角丸四角形 1"/>
            <p:cNvSpPr/>
            <p:nvPr/>
          </p:nvSpPr>
          <p:spPr>
            <a:xfrm>
              <a:off x="1559838" y="6293935"/>
              <a:ext cx="3817198" cy="32818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noFill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44531" y="6825556"/>
              <a:ext cx="145424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毎月の電気やガス</a:t>
              </a:r>
              <a:endParaRPr kumimoji="1"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などのエネルギー</a:t>
              </a:r>
              <a:endParaRPr kumimoji="1"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使用量を入力</a:t>
              </a:r>
              <a:endParaRPr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kumimoji="1"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　　　</a:t>
              </a:r>
              <a:r>
                <a:rPr kumimoji="1" lang="ja-JP" altLang="en-US" sz="11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⇒</a:t>
              </a:r>
              <a:endPara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545104" y="6790425"/>
              <a:ext cx="1437381" cy="769441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279068" y="8808695"/>
              <a:ext cx="1959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CO</a:t>
              </a:r>
              <a:r>
                <a:rPr kumimoji="1"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₂排出量が自動的に</a:t>
              </a:r>
              <a:r>
                <a:rPr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算出</a:t>
              </a:r>
              <a:r>
                <a:rPr kumimoji="1"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　　　　</a:t>
              </a:r>
              <a:endPara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1278114" y="8808695"/>
              <a:ext cx="1888106" cy="284284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977393" y="7013342"/>
              <a:ext cx="16163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結果をもとに</a:t>
              </a:r>
              <a:endParaRPr kumimoji="1"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日常生活を見直し</a:t>
              </a:r>
              <a:endParaRPr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エコライフの取組みに</a:t>
              </a:r>
              <a:endParaRPr kumimoji="1"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チャレンジ！</a:t>
              </a:r>
              <a:endPara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3969731" y="7028529"/>
              <a:ext cx="1536815" cy="769441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右矢印 16"/>
            <p:cNvSpPr/>
            <p:nvPr/>
          </p:nvSpPr>
          <p:spPr>
            <a:xfrm rot="19980000">
              <a:off x="5478436" y="6910074"/>
              <a:ext cx="172819" cy="14726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653280" y="6731060"/>
              <a:ext cx="8899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地球環境に</a:t>
              </a:r>
              <a:endParaRPr kumimoji="1"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やさしい！</a:t>
              </a:r>
              <a:endPara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5670052" y="6743531"/>
              <a:ext cx="1001934" cy="432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682397" y="7734151"/>
              <a:ext cx="8899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支出</a:t>
              </a:r>
              <a:r>
                <a:rPr kumimoji="1"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にも</a:t>
              </a:r>
              <a:endParaRPr kumimoji="1"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やさしい！</a:t>
              </a:r>
              <a:endPara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7" name="角丸四角形 26"/>
            <p:cNvSpPr/>
            <p:nvPr/>
          </p:nvSpPr>
          <p:spPr>
            <a:xfrm>
              <a:off x="5664031" y="7739629"/>
              <a:ext cx="1008000" cy="432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スマイル 21"/>
            <p:cNvSpPr/>
            <p:nvPr/>
          </p:nvSpPr>
          <p:spPr>
            <a:xfrm>
              <a:off x="6446651" y="6943324"/>
              <a:ext cx="178523" cy="156873"/>
            </a:xfrm>
            <a:prstGeom prst="smileyFac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右矢印 27"/>
            <p:cNvSpPr/>
            <p:nvPr/>
          </p:nvSpPr>
          <p:spPr>
            <a:xfrm rot="1576218">
              <a:off x="5463743" y="7790244"/>
              <a:ext cx="172819" cy="14726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スマイル 28"/>
            <p:cNvSpPr/>
            <p:nvPr/>
          </p:nvSpPr>
          <p:spPr>
            <a:xfrm>
              <a:off x="6440930" y="7943461"/>
              <a:ext cx="178523" cy="156873"/>
            </a:xfrm>
            <a:prstGeom prst="smileyFac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3945651" y="7990198"/>
              <a:ext cx="17110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【</a:t>
              </a:r>
              <a:r>
                <a:rPr kumimoji="1" lang="ja-JP" altLang="en-US" sz="9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取り組み例</a:t>
              </a:r>
              <a:r>
                <a:rPr kumimoji="1" lang="en-US" altLang="ja-JP" sz="9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】</a:t>
              </a:r>
            </a:p>
            <a:p>
              <a:r>
                <a:rPr lang="ja-JP" altLang="en-US" sz="9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エアコンなどの冷暖房機器</a:t>
              </a:r>
              <a:endPara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9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冷蔵庫・テレビなどの家電</a:t>
              </a:r>
              <a:endPara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9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製品やシャワーなどの給湯</a:t>
              </a:r>
              <a:endPara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9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の使い方の工夫や、</a:t>
              </a:r>
              <a:endPara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9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エコドライブの実践など</a:t>
              </a:r>
              <a:endParaRPr kumimoji="1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2" name="角丸四角形 31"/>
            <p:cNvSpPr/>
            <p:nvPr/>
          </p:nvSpPr>
          <p:spPr>
            <a:xfrm>
              <a:off x="3976100" y="7990197"/>
              <a:ext cx="1536815" cy="960693"/>
            </a:xfrm>
            <a:prstGeom prst="roundRect">
              <a:avLst/>
            </a:prstGeom>
            <a:noFill/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タイトル 1"/>
            <p:cNvSpPr txBox="1">
              <a:spLocks/>
            </p:cNvSpPr>
            <p:nvPr/>
          </p:nvSpPr>
          <p:spPr>
            <a:xfrm>
              <a:off x="980802" y="6153600"/>
              <a:ext cx="5076207" cy="5874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39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1800" b="1" dirty="0" smtClean="0">
                  <a:ln w="9525">
                    <a:solidFill>
                      <a:srgbClr val="13CDF9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地球環境に</a:t>
              </a:r>
              <a:r>
                <a:rPr lang="ja-JP" altLang="en-US" sz="1800" b="1" dirty="0" smtClean="0">
                  <a:ln w="9525">
                    <a:solidFill>
                      <a:srgbClr val="13CDF9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やさしい省エネを！</a:t>
              </a:r>
              <a:r>
                <a:rPr lang="ja-JP" altLang="en-US" sz="1800" b="1" dirty="0" smtClean="0">
                  <a:ln w="9525">
                    <a:solidFill>
                      <a:srgbClr val="13CDF9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endParaRPr lang="ja-JP" altLang="en-US" sz="1800" b="1" i="1" dirty="0">
                <a:ln w="9525">
                  <a:solidFill>
                    <a:srgbClr val="13CDF9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5"/>
            <a:srcRect l="16301" t="15113" r="21486" b="18785"/>
            <a:stretch/>
          </p:blipFill>
          <p:spPr>
            <a:xfrm>
              <a:off x="714537" y="7593803"/>
              <a:ext cx="777690" cy="1166529"/>
            </a:xfrm>
            <a:prstGeom prst="rect">
              <a:avLst/>
            </a:prstGeom>
          </p:spPr>
        </p:pic>
        <p:sp>
          <p:nvSpPr>
            <p:cNvPr id="3" name="円/楕円 2"/>
            <p:cNvSpPr/>
            <p:nvPr/>
          </p:nvSpPr>
          <p:spPr>
            <a:xfrm>
              <a:off x="3158865" y="8642073"/>
              <a:ext cx="360040" cy="1365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3094908" y="8726740"/>
              <a:ext cx="40611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⤴</a:t>
              </a:r>
              <a:r>
                <a:rPr kumimoji="1" lang="ja-JP" altLang="en-US" sz="11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</a:t>
              </a:r>
              <a:endPara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53" y="71916"/>
            <a:ext cx="4764447" cy="109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9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276225" y="258015"/>
            <a:ext cx="6643035" cy="8904639"/>
            <a:chOff x="324968" y="267716"/>
            <a:chExt cx="6643035" cy="8904639"/>
          </a:xfrm>
        </p:grpSpPr>
        <p:sp>
          <p:nvSpPr>
            <p:cNvPr id="23" name="サブタイトル 7"/>
            <p:cNvSpPr txBox="1">
              <a:spLocks/>
            </p:cNvSpPr>
            <p:nvPr/>
          </p:nvSpPr>
          <p:spPr>
            <a:xfrm>
              <a:off x="3943667" y="971429"/>
              <a:ext cx="3024336" cy="19848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</a:pPr>
              <a:endParaRPr lang="en-US" altLang="ja-JP" sz="11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pPr algn="l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</a:pPr>
              <a:endPara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324968" y="267716"/>
              <a:ext cx="6396593" cy="8904639"/>
              <a:chOff x="324968" y="267716"/>
              <a:chExt cx="6396593" cy="8904639"/>
            </a:xfrm>
          </p:grpSpPr>
          <p:sp>
            <p:nvSpPr>
              <p:cNvPr id="5" name="フローチャート : 代替処理 4"/>
              <p:cNvSpPr/>
              <p:nvPr/>
            </p:nvSpPr>
            <p:spPr>
              <a:xfrm>
                <a:off x="426766" y="352754"/>
                <a:ext cx="5220713" cy="330816"/>
              </a:xfrm>
              <a:prstGeom prst="flowChartAlternate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 sz="1400" dirty="0">
                  <a:solidFill>
                    <a:schemeClr val="tx1"/>
                  </a:solidFill>
                  <a:latin typeface="ＤＦ特太ゴシック体" pitchFamily="49" charset="-128"/>
                  <a:ea typeface="ＤＦ特太ゴシック体" pitchFamily="49" charset="-128"/>
                </a:endParaRPr>
              </a:p>
            </p:txBody>
          </p:sp>
          <p:sp>
            <p:nvSpPr>
              <p:cNvPr id="25" name="サブタイトル 7"/>
              <p:cNvSpPr txBox="1">
                <a:spLocks/>
              </p:cNvSpPr>
              <p:nvPr/>
            </p:nvSpPr>
            <p:spPr>
              <a:xfrm>
                <a:off x="426766" y="683570"/>
                <a:ext cx="6192688" cy="9361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kumimoji="1"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kumimoji="1"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kumimoji="1"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kumimoji="1"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kumimoji="1"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kumimoji="1"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kumimoji="1"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kumimoji="1"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kumimoji="1"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ja-JP" altLang="en-US" sz="1000" dirty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endParaRPr>
              </a:p>
            </p:txBody>
          </p:sp>
          <p:sp>
            <p:nvSpPr>
              <p:cNvPr id="4" name="テキスト ボックス 3"/>
              <p:cNvSpPr txBox="1"/>
              <p:nvPr/>
            </p:nvSpPr>
            <p:spPr>
              <a:xfrm>
                <a:off x="436668" y="335575"/>
                <a:ext cx="53991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 smtClean="0">
                    <a:latin typeface="ＤＦ特太ゴシック体" panose="020B0509000000000000" pitchFamily="49" charset="-128"/>
                    <a:ea typeface="ＤＦ特太ゴシック体" panose="020B0509000000000000" pitchFamily="49" charset="-128"/>
                  </a:rPr>
                  <a:t>電気、ガスなどの入力方法について（例）</a:t>
                </a:r>
                <a:endParaRPr lang="en-US" altLang="ja-JP" sz="1600" dirty="0" smtClean="0">
                  <a:latin typeface="ＤＦ特太ゴシック体" panose="020B0509000000000000" pitchFamily="49" charset="-128"/>
                  <a:ea typeface="ＤＦ特太ゴシック体" panose="020B0509000000000000" pitchFamily="49" charset="-128"/>
                </a:endParaRPr>
              </a:p>
            </p:txBody>
          </p:sp>
          <p:pic>
            <p:nvPicPr>
              <p:cNvPr id="11" name="図 10" descr="電気・ガス検針票.pdf - Adobe Acrobat Reader DC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51" t="15240" r="26901" b="9887"/>
              <a:stretch/>
            </p:blipFill>
            <p:spPr>
              <a:xfrm>
                <a:off x="462897" y="4921093"/>
                <a:ext cx="4094966" cy="4251262"/>
              </a:xfrm>
              <a:prstGeom prst="rect">
                <a:avLst/>
              </a:prstGeom>
            </p:spPr>
          </p:pic>
          <p:sp>
            <p:nvSpPr>
              <p:cNvPr id="16" name="テキスト ボックス 15"/>
              <p:cNvSpPr txBox="1"/>
              <p:nvPr/>
            </p:nvSpPr>
            <p:spPr>
              <a:xfrm>
                <a:off x="1197328" y="6144898"/>
                <a:ext cx="30008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900" dirty="0" smtClean="0"/>
                  <a:t>➀</a:t>
                </a:r>
                <a:endParaRPr kumimoji="1" lang="ja-JP" altLang="en-US" sz="900" dirty="0"/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1458206" y="6072390"/>
                <a:ext cx="786394" cy="375848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74" name="図 73"/>
              <p:cNvPicPr>
                <a:picLocks noChangeAspect="1"/>
              </p:cNvPicPr>
              <p:nvPr/>
            </p:nvPicPr>
            <p:blipFill rotWithShape="1">
              <a:blip r:embed="rId4"/>
              <a:srcRect l="4301" b="7093"/>
              <a:stretch/>
            </p:blipFill>
            <p:spPr>
              <a:xfrm>
                <a:off x="5657381" y="267716"/>
                <a:ext cx="1064180" cy="831490"/>
              </a:xfrm>
              <a:prstGeom prst="rect">
                <a:avLst/>
              </a:prstGeom>
            </p:spPr>
          </p:pic>
          <p:sp>
            <p:nvSpPr>
              <p:cNvPr id="2" name="正方形/長方形 1"/>
              <p:cNvSpPr/>
              <p:nvPr/>
            </p:nvSpPr>
            <p:spPr>
              <a:xfrm>
                <a:off x="324968" y="4666718"/>
                <a:ext cx="80021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ts val="1200"/>
                  </a:lnSpc>
                  <a:spcAft>
                    <a:spcPts val="600"/>
                  </a:spcAft>
                </a:pPr>
                <a:r>
                  <a:rPr lang="en-US" altLang="ja-JP" sz="1200" dirty="0">
                    <a:solidFill>
                      <a:prstClr val="black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【</a:t>
                </a:r>
                <a:r>
                  <a:rPr lang="ja-JP" altLang="en-US" sz="1200" dirty="0">
                    <a:solidFill>
                      <a:prstClr val="black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電気</a:t>
                </a:r>
                <a:r>
                  <a:rPr lang="en-US" altLang="ja-JP" sz="1200" dirty="0">
                    <a:solidFill>
                      <a:prstClr val="black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】</a:t>
                </a:r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2829671" y="4679412"/>
                <a:ext cx="80021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ts val="1200"/>
                  </a:lnSpc>
                  <a:spcAft>
                    <a:spcPts val="600"/>
                  </a:spcAft>
                </a:pPr>
                <a:r>
                  <a:rPr lang="en-US" altLang="ja-JP" sz="1200" dirty="0">
                    <a:solidFill>
                      <a:prstClr val="black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【</a:t>
                </a:r>
                <a:r>
                  <a:rPr lang="ja-JP" altLang="en-US" sz="1200" dirty="0">
                    <a:solidFill>
                      <a:prstClr val="black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ガス</a:t>
                </a:r>
                <a:r>
                  <a:rPr lang="en-US" altLang="ja-JP" sz="1200" dirty="0">
                    <a:solidFill>
                      <a:prstClr val="black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】</a:t>
                </a:r>
              </a:p>
            </p:txBody>
          </p:sp>
          <p:sp>
            <p:nvSpPr>
              <p:cNvPr id="8" name="正方形/長方形 7"/>
              <p:cNvSpPr/>
              <p:nvPr/>
            </p:nvSpPr>
            <p:spPr>
              <a:xfrm>
                <a:off x="3403350" y="4675436"/>
                <a:ext cx="80021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ts val="1200"/>
                  </a:lnSpc>
                  <a:spcAft>
                    <a:spcPts val="600"/>
                  </a:spcAft>
                </a:pPr>
                <a:r>
                  <a:rPr lang="en-US" altLang="ja-JP" sz="1200" dirty="0">
                    <a:solidFill>
                      <a:prstClr val="black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【</a:t>
                </a:r>
                <a:r>
                  <a:rPr lang="ja-JP" altLang="en-US" sz="1200" dirty="0">
                    <a:solidFill>
                      <a:prstClr val="black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灯油</a:t>
                </a:r>
                <a:r>
                  <a:rPr lang="en-US" altLang="ja-JP" sz="1200" dirty="0">
                    <a:solidFill>
                      <a:prstClr val="black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】</a:t>
                </a:r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>
                <a:off x="2480237" y="937744"/>
                <a:ext cx="18473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ja-JP" altLang="en-US" sz="900" dirty="0"/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2480237" y="1103339"/>
                <a:ext cx="18473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ja-JP" altLang="en-US" sz="900" dirty="0"/>
              </a:p>
            </p:txBody>
          </p:sp>
          <p:sp>
            <p:nvSpPr>
              <p:cNvPr id="58" name="テキスト ボックス 57"/>
              <p:cNvSpPr txBox="1"/>
              <p:nvPr/>
            </p:nvSpPr>
            <p:spPr>
              <a:xfrm>
                <a:off x="2480237" y="1418582"/>
                <a:ext cx="18473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ja-JP" altLang="en-US" sz="900" dirty="0"/>
              </a:p>
            </p:txBody>
          </p:sp>
          <p:sp>
            <p:nvSpPr>
              <p:cNvPr id="59" name="テキスト ボックス 58"/>
              <p:cNvSpPr txBox="1"/>
              <p:nvPr/>
            </p:nvSpPr>
            <p:spPr>
              <a:xfrm>
                <a:off x="2475987" y="1582721"/>
                <a:ext cx="18473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ja-JP" altLang="en-US" sz="900" dirty="0"/>
              </a:p>
            </p:txBody>
          </p:sp>
          <p:sp>
            <p:nvSpPr>
              <p:cNvPr id="78" name="フローチャート : 代替処理 16"/>
              <p:cNvSpPr/>
              <p:nvPr/>
            </p:nvSpPr>
            <p:spPr>
              <a:xfrm>
                <a:off x="837928" y="8146272"/>
                <a:ext cx="1312143" cy="75613"/>
              </a:xfrm>
              <a:prstGeom prst="flowChartAlternateProcess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ja-JP" sz="1400" dirty="0">
                  <a:solidFill>
                    <a:schemeClr val="tx1"/>
                  </a:solidFill>
                  <a:latin typeface="ＤＦ特太ゴシック体" pitchFamily="49" charset="-128"/>
                  <a:ea typeface="ＤＦ特太ゴシック体" pitchFamily="49" charset="-128"/>
                </a:endParaRPr>
              </a:p>
            </p:txBody>
          </p:sp>
          <p:sp>
            <p:nvSpPr>
              <p:cNvPr id="81" name="フローチャート : 代替処理 16"/>
              <p:cNvSpPr/>
              <p:nvPr/>
            </p:nvSpPr>
            <p:spPr>
              <a:xfrm>
                <a:off x="747258" y="5904067"/>
                <a:ext cx="1401596" cy="75235"/>
              </a:xfrm>
              <a:prstGeom prst="flowChartAlternateProcess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ja-JP" sz="1400" dirty="0">
                  <a:solidFill>
                    <a:schemeClr val="tx1"/>
                  </a:solidFill>
                  <a:latin typeface="ＤＦ特太ゴシック体" pitchFamily="49" charset="-128"/>
                  <a:ea typeface="ＤＦ特太ゴシック体" pitchFamily="49" charset="-128"/>
                </a:endParaRPr>
              </a:p>
            </p:txBody>
          </p:sp>
        </p:grpSp>
      </p:grpSp>
      <p:sp>
        <p:nvSpPr>
          <p:cNvPr id="48" name="テキスト ボックス 47"/>
          <p:cNvSpPr txBox="1"/>
          <p:nvPr/>
        </p:nvSpPr>
        <p:spPr>
          <a:xfrm>
            <a:off x="6511431" y="8889874"/>
            <a:ext cx="2616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2340934" y="1195807"/>
            <a:ext cx="783307" cy="347473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2100111" y="1184612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 smtClean="0"/>
              <a:t>➀</a:t>
            </a:r>
            <a:endParaRPr kumimoji="1" lang="ja-JP" altLang="en-US" sz="900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960" y="798473"/>
            <a:ext cx="3247921" cy="3768280"/>
          </a:xfrm>
          <a:prstGeom prst="rect">
            <a:avLst/>
          </a:prstGeom>
        </p:spPr>
      </p:pic>
      <p:sp>
        <p:nvSpPr>
          <p:cNvPr id="71" name="円/楕円 70"/>
          <p:cNvSpPr/>
          <p:nvPr/>
        </p:nvSpPr>
        <p:spPr>
          <a:xfrm>
            <a:off x="3794742" y="6215842"/>
            <a:ext cx="770552" cy="3247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2127162" y="2839924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 smtClean="0"/>
              <a:t>②</a:t>
            </a:r>
            <a:endParaRPr kumimoji="1" lang="ja-JP" altLang="en-US" sz="900" dirty="0"/>
          </a:p>
        </p:txBody>
      </p:sp>
      <p:sp>
        <p:nvSpPr>
          <p:cNvPr id="73" name="円/楕円 72"/>
          <p:cNvSpPr/>
          <p:nvPr/>
        </p:nvSpPr>
        <p:spPr>
          <a:xfrm>
            <a:off x="2365697" y="2881174"/>
            <a:ext cx="770552" cy="3247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3509194" y="6262778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 smtClean="0"/>
              <a:t>②</a:t>
            </a:r>
            <a:endParaRPr kumimoji="1" lang="ja-JP" altLang="en-US" sz="900" dirty="0"/>
          </a:p>
        </p:txBody>
      </p:sp>
      <p:sp>
        <p:nvSpPr>
          <p:cNvPr id="76" name="円/楕円 75"/>
          <p:cNvSpPr/>
          <p:nvPr/>
        </p:nvSpPr>
        <p:spPr>
          <a:xfrm>
            <a:off x="2356386" y="3724506"/>
            <a:ext cx="770552" cy="324705"/>
          </a:xfrm>
          <a:prstGeom prst="ellipse">
            <a:avLst/>
          </a:prstGeom>
          <a:noFill/>
          <a:ln w="19050">
            <a:solidFill>
              <a:srgbClr val="F35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100111" y="3726050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③</a:t>
            </a:r>
            <a:endParaRPr kumimoji="1" lang="ja-JP" altLang="en-US" sz="900" dirty="0"/>
          </a:p>
        </p:txBody>
      </p:sp>
      <p:sp>
        <p:nvSpPr>
          <p:cNvPr id="80" name="円/楕円 79"/>
          <p:cNvSpPr/>
          <p:nvPr/>
        </p:nvSpPr>
        <p:spPr>
          <a:xfrm>
            <a:off x="3807545" y="6889943"/>
            <a:ext cx="770552" cy="324705"/>
          </a:xfrm>
          <a:prstGeom prst="ellipse">
            <a:avLst/>
          </a:prstGeom>
          <a:noFill/>
          <a:ln w="19050">
            <a:solidFill>
              <a:srgbClr val="F35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3509194" y="6921889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③</a:t>
            </a:r>
            <a:endParaRPr kumimoji="1" lang="ja-JP" altLang="en-US" sz="900" dirty="0"/>
          </a:p>
        </p:txBody>
      </p:sp>
      <p:sp>
        <p:nvSpPr>
          <p:cNvPr id="83" name="サブタイトル 7"/>
          <p:cNvSpPr txBox="1">
            <a:spLocks/>
          </p:cNvSpPr>
          <p:nvPr/>
        </p:nvSpPr>
        <p:spPr>
          <a:xfrm>
            <a:off x="3966995" y="1170386"/>
            <a:ext cx="2635017" cy="11768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1400" b="1" u="sng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請求書や検針票に記載されている、使用量を入力すると、自動的に</a:t>
            </a:r>
            <a:r>
              <a:rPr lang="en-US" altLang="ja-JP" sz="1400" b="1" u="sng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CO</a:t>
            </a:r>
            <a:r>
              <a:rPr lang="en-US" altLang="ja-JP" sz="1400" b="1" u="sng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₂</a:t>
            </a:r>
            <a:r>
              <a:rPr lang="ja-JP" altLang="en-US" sz="1400" b="1" u="sng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排出量が計算されます。</a:t>
            </a:r>
            <a:endParaRPr lang="en-US" altLang="ja-JP" sz="1400" b="1" u="sng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>
              <a:lnSpc>
                <a:spcPts val="1200"/>
              </a:lnSpc>
              <a:spcBef>
                <a:spcPts val="0"/>
              </a:spcBef>
              <a:spcAft>
                <a:spcPts val="600"/>
              </a:spcAft>
            </a:pPr>
            <a:endParaRPr lang="ja-JP" altLang="en-US" sz="1100" u="sng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4" name="サブタイトル 7"/>
          <p:cNvSpPr txBox="1">
            <a:spLocks/>
          </p:cNvSpPr>
          <p:nvPr/>
        </p:nvSpPr>
        <p:spPr>
          <a:xfrm>
            <a:off x="3966995" y="2495148"/>
            <a:ext cx="2635017" cy="8667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1400" b="1" u="sng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色がついているセルには、　数式が入っています。</a:t>
            </a:r>
            <a:r>
              <a:rPr lang="ja-JP" altLang="en-US" sz="1400" b="1" u="sng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1400" b="1" u="sng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　　直接入力をしないでください。</a:t>
            </a:r>
            <a:endParaRPr lang="en-US" altLang="ja-JP" sz="1400" b="1" u="sng" dirty="0" smtClean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5" name="サブタイトル 7"/>
          <p:cNvSpPr txBox="1">
            <a:spLocks/>
          </p:cNvSpPr>
          <p:nvPr/>
        </p:nvSpPr>
        <p:spPr>
          <a:xfrm>
            <a:off x="3966995" y="3516135"/>
            <a:ext cx="2635017" cy="6291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1400" b="1" u="sng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使用していない項目は、空白としてください。</a:t>
            </a:r>
            <a:endParaRPr lang="en-US" altLang="ja-JP" sz="1400" b="1" u="sng" dirty="0" smtClean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821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サブタイトル 7"/>
          <p:cNvSpPr txBox="1">
            <a:spLocks/>
          </p:cNvSpPr>
          <p:nvPr/>
        </p:nvSpPr>
        <p:spPr>
          <a:xfrm>
            <a:off x="450778" y="1691680"/>
            <a:ext cx="6192688" cy="10533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◆画面の明るさの調整　　年間で電気</a:t>
            </a:r>
            <a:r>
              <a:rPr lang="en-US" altLang="ja-JP" sz="11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27.1kWh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の省エネ　　　　　　　　　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約</a:t>
            </a:r>
            <a:r>
              <a:rPr lang="en-US" altLang="ja-JP" sz="1100" dirty="0" smtClean="0">
                <a:solidFill>
                  <a:srgbClr val="00B050"/>
                </a:solidFill>
                <a:latin typeface="HG丸ｺﾞｼｯｸM-PRO" pitchFamily="50" charset="-128"/>
                <a:ea typeface="HG丸ｺﾞｼｯｸM-PRO" pitchFamily="50" charset="-128"/>
              </a:rPr>
              <a:t>730</a:t>
            </a:r>
            <a:r>
              <a:rPr lang="ja-JP" altLang="en-US" sz="1100" dirty="0">
                <a:solidFill>
                  <a:srgbClr val="00B050"/>
                </a:solidFill>
                <a:latin typeface="HG丸ｺﾞｼｯｸM-PRO" pitchFamily="50" charset="-128"/>
                <a:ea typeface="HG丸ｺﾞｼｯｸM-PRO" pitchFamily="50" charset="-128"/>
              </a:rPr>
              <a:t>円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の節約</a:t>
            </a:r>
            <a:endParaRPr lang="en-US" altLang="ja-JP" sz="11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　　　　　　　　　　　</a:t>
            </a:r>
            <a:r>
              <a:rPr lang="en-US" altLang="ja-JP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※32V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型液晶画面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の輝度を最大から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中間に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調整</a:t>
            </a:r>
            <a:endParaRPr lang="en-US" altLang="ja-JP" sz="10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endParaRPr lang="en-US" altLang="ja-JP" sz="11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◆見る時間を</a:t>
            </a:r>
            <a:r>
              <a:rPr lang="en-US" altLang="ja-JP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日</a:t>
            </a:r>
            <a:r>
              <a:rPr lang="en-US" altLang="ja-JP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時間　　年間で電気</a:t>
            </a:r>
            <a:r>
              <a:rPr lang="en-US" altLang="ja-JP" sz="11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16.79kWh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の省エネ　　　　　　　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約</a:t>
            </a:r>
            <a:r>
              <a:rPr lang="en-US" altLang="ja-JP" sz="1100" dirty="0" smtClean="0">
                <a:solidFill>
                  <a:srgbClr val="00B050"/>
                </a:solidFill>
                <a:latin typeface="HG丸ｺﾞｼｯｸM-PRO" pitchFamily="50" charset="-128"/>
                <a:ea typeface="HG丸ｺﾞｼｯｸM-PRO" pitchFamily="50" charset="-128"/>
              </a:rPr>
              <a:t>450</a:t>
            </a:r>
            <a:r>
              <a:rPr lang="ja-JP" altLang="en-US" sz="1100" dirty="0">
                <a:solidFill>
                  <a:srgbClr val="00B050"/>
                </a:solidFill>
                <a:latin typeface="HG丸ｺﾞｼｯｸM-PRO" pitchFamily="50" charset="-128"/>
                <a:ea typeface="HG丸ｺﾞｼｯｸM-PRO" pitchFamily="50" charset="-128"/>
              </a:rPr>
              <a:t>円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の節約</a:t>
            </a:r>
            <a:r>
              <a:rPr lang="ja-JP" altLang="en-US" sz="9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　　　　　　　</a:t>
            </a:r>
            <a:endParaRPr lang="en-US" altLang="ja-JP" sz="9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減らす　　　　　　　　</a:t>
            </a:r>
            <a:r>
              <a:rPr lang="en-US" altLang="ja-JP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※32V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型</a:t>
            </a:r>
          </a:p>
        </p:txBody>
      </p:sp>
      <p:sp>
        <p:nvSpPr>
          <p:cNvPr id="5" name="フローチャート : 代替処理 4"/>
          <p:cNvSpPr/>
          <p:nvPr/>
        </p:nvSpPr>
        <p:spPr>
          <a:xfrm>
            <a:off x="368499" y="1403648"/>
            <a:ext cx="6048672" cy="216024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chemeClr val="tx1"/>
                </a:solidFill>
                <a:latin typeface="ＤＦ特太ゴシック体" pitchFamily="49" charset="-128"/>
                <a:ea typeface="ＤＦ特太ゴシック体" pitchFamily="49" charset="-128"/>
              </a:rPr>
              <a:t>テレビ</a:t>
            </a:r>
          </a:p>
        </p:txBody>
      </p:sp>
      <p:sp>
        <p:nvSpPr>
          <p:cNvPr id="12" name="フローチャート : 代替処理 11"/>
          <p:cNvSpPr/>
          <p:nvPr/>
        </p:nvSpPr>
        <p:spPr>
          <a:xfrm>
            <a:off x="416521" y="2795253"/>
            <a:ext cx="6048672" cy="216024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chemeClr val="tx1"/>
                </a:solidFill>
                <a:latin typeface="ＤＦ特太ゴシック体" pitchFamily="49" charset="-128"/>
                <a:ea typeface="ＤＦ特太ゴシック体" pitchFamily="49" charset="-128"/>
              </a:rPr>
              <a:t>冷蔵庫</a:t>
            </a:r>
            <a:endParaRPr lang="ja-JP" altLang="en-US" sz="1400" dirty="0">
              <a:solidFill>
                <a:srgbClr val="F35FA2"/>
              </a:solidFill>
              <a:latin typeface="ＤＦ特太ゴシック体" pitchFamily="49" charset="-128"/>
              <a:ea typeface="ＤＦ特太ゴシック体" pitchFamily="49" charset="-128"/>
            </a:endParaRPr>
          </a:p>
        </p:txBody>
      </p:sp>
      <p:sp>
        <p:nvSpPr>
          <p:cNvPr id="16" name="サブタイトル 7"/>
          <p:cNvSpPr txBox="1">
            <a:spLocks/>
          </p:cNvSpPr>
          <p:nvPr/>
        </p:nvSpPr>
        <p:spPr>
          <a:xfrm>
            <a:off x="450778" y="3030327"/>
            <a:ext cx="619268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◆物を詰めこみすぎない　　年間で電気</a:t>
            </a:r>
            <a:r>
              <a:rPr lang="en-US" altLang="ja-JP" sz="11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43.84kWh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の省エネ　　　　　　　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約</a:t>
            </a:r>
            <a:r>
              <a:rPr lang="en-US" altLang="ja-JP" sz="1100" dirty="0" smtClean="0">
                <a:solidFill>
                  <a:srgbClr val="00B050"/>
                </a:solidFill>
                <a:latin typeface="HG丸ｺﾞｼｯｸM-PRO" pitchFamily="50" charset="-128"/>
                <a:ea typeface="HG丸ｺﾞｼｯｸM-PRO" pitchFamily="50" charset="-128"/>
              </a:rPr>
              <a:t>1,180</a:t>
            </a:r>
            <a:r>
              <a:rPr lang="ja-JP" altLang="en-US" sz="1100" dirty="0">
                <a:solidFill>
                  <a:srgbClr val="00B050"/>
                </a:solidFill>
                <a:latin typeface="HG丸ｺﾞｼｯｸM-PRO" pitchFamily="50" charset="-128"/>
                <a:ea typeface="HG丸ｺﾞｼｯｸM-PRO" pitchFamily="50" charset="-128"/>
              </a:rPr>
              <a:t>円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の節約</a:t>
            </a:r>
            <a:endParaRPr lang="en-US" altLang="ja-JP" sz="11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　　　　　　　　　　　</a:t>
            </a:r>
            <a:r>
              <a:rPr lang="en-US" altLang="ja-JP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周囲温度</a:t>
            </a:r>
            <a:r>
              <a:rPr lang="en-US" altLang="ja-JP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22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℃、設定温度「中」、一定量とその半分の量での比較</a:t>
            </a:r>
            <a:endParaRPr lang="en-US" altLang="ja-JP" sz="10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endParaRPr lang="en-US" altLang="ja-JP" sz="11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◆適切な設定温度にする　　年間で電気</a:t>
            </a:r>
            <a:r>
              <a:rPr lang="en-US" altLang="ja-JP" sz="11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61.72kWh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の省エネ　　　　 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lang="ja-JP" altLang="en-US" sz="9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約</a:t>
            </a:r>
            <a:r>
              <a:rPr lang="en-US" altLang="ja-JP" sz="1100" dirty="0" smtClean="0">
                <a:solidFill>
                  <a:srgbClr val="00B050"/>
                </a:solidFill>
                <a:latin typeface="HG丸ｺﾞｼｯｸM-PRO" pitchFamily="50" charset="-128"/>
                <a:ea typeface="HG丸ｺﾞｼｯｸM-PRO" pitchFamily="50" charset="-128"/>
              </a:rPr>
              <a:t>1,670</a:t>
            </a:r>
            <a:r>
              <a:rPr lang="ja-JP" altLang="en-US" sz="1100" dirty="0">
                <a:solidFill>
                  <a:srgbClr val="00B050"/>
                </a:solidFill>
                <a:latin typeface="HG丸ｺﾞｼｯｸM-PRO" pitchFamily="50" charset="-128"/>
                <a:ea typeface="HG丸ｺﾞｼｯｸM-PRO" pitchFamily="50" charset="-128"/>
              </a:rPr>
              <a:t>円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の節約</a:t>
            </a:r>
            <a:r>
              <a:rPr lang="ja-JP" altLang="en-US" sz="9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　　　　　　　</a:t>
            </a:r>
            <a:endParaRPr lang="en-US" altLang="ja-JP" sz="9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                                 </a:t>
            </a:r>
            <a:r>
              <a:rPr lang="en-US" altLang="ja-JP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周囲温度</a:t>
            </a:r>
            <a:r>
              <a:rPr lang="en-US" altLang="ja-JP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22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℃、設定温度「強」から「中」とした場合の</a:t>
            </a:r>
            <a:r>
              <a:rPr lang="en-US" altLang="ja-JP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24H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比較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6" t="23275" r="57687" b="38362"/>
          <a:stretch/>
        </p:blipFill>
        <p:spPr>
          <a:xfrm>
            <a:off x="4581128" y="2286122"/>
            <a:ext cx="570661" cy="917726"/>
          </a:xfrm>
          <a:prstGeom prst="rect">
            <a:avLst/>
          </a:prstGeom>
        </p:spPr>
      </p:pic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t="26843" r="50000" b="50546"/>
          <a:stretch/>
        </p:blipFill>
        <p:spPr>
          <a:xfrm>
            <a:off x="4421104" y="1294964"/>
            <a:ext cx="878035" cy="585356"/>
          </a:xfrm>
        </p:spPr>
      </p:pic>
      <p:sp>
        <p:nvSpPr>
          <p:cNvPr id="17" name="フローチャート : 代替処理 16"/>
          <p:cNvSpPr/>
          <p:nvPr/>
        </p:nvSpPr>
        <p:spPr>
          <a:xfrm>
            <a:off x="426765" y="4234297"/>
            <a:ext cx="6048672" cy="216024"/>
          </a:xfrm>
          <a:prstGeom prst="flowChartAlternateProcess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chemeClr val="tx1"/>
                </a:solidFill>
                <a:latin typeface="ＤＦ特太ゴシック体" pitchFamily="49" charset="-128"/>
                <a:ea typeface="ＤＦ特太ゴシック体" pitchFamily="49" charset="-128"/>
              </a:rPr>
              <a:t>照明器具</a:t>
            </a:r>
            <a:endParaRPr lang="en-US" altLang="ja-JP" sz="1400" dirty="0">
              <a:solidFill>
                <a:schemeClr val="tx1"/>
              </a:solidFill>
              <a:latin typeface="ＤＦ特太ゴシック体" pitchFamily="49" charset="-128"/>
              <a:ea typeface="ＤＦ特太ゴシック体" pitchFamily="49" charset="-128"/>
            </a:endParaRPr>
          </a:p>
        </p:txBody>
      </p:sp>
      <p:sp>
        <p:nvSpPr>
          <p:cNvPr id="21" name="フローチャート : 代替処理 20"/>
          <p:cNvSpPr/>
          <p:nvPr/>
        </p:nvSpPr>
        <p:spPr>
          <a:xfrm>
            <a:off x="426765" y="5630577"/>
            <a:ext cx="6048672" cy="21602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chemeClr val="tx1"/>
                </a:solidFill>
                <a:latin typeface="ＤＦ特太ゴシック体" pitchFamily="49" charset="-128"/>
                <a:ea typeface="ＤＦ特太ゴシック体" pitchFamily="49" charset="-128"/>
              </a:rPr>
              <a:t>パソコン</a:t>
            </a:r>
            <a:endParaRPr lang="en-US" altLang="ja-JP" sz="1400" dirty="0">
              <a:solidFill>
                <a:schemeClr val="tx1"/>
              </a:solidFill>
              <a:latin typeface="ＤＦ特太ゴシック体" pitchFamily="49" charset="-128"/>
              <a:ea typeface="ＤＦ特太ゴシック体" pitchFamily="49" charset="-128"/>
            </a:endParaRPr>
          </a:p>
        </p:txBody>
      </p:sp>
      <p:sp>
        <p:nvSpPr>
          <p:cNvPr id="23" name="フローチャート : 代替処理 22"/>
          <p:cNvSpPr/>
          <p:nvPr/>
        </p:nvSpPr>
        <p:spPr>
          <a:xfrm>
            <a:off x="400869" y="7092280"/>
            <a:ext cx="6048672" cy="216024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chemeClr val="tx1"/>
                </a:solidFill>
                <a:latin typeface="ＤＦ特太ゴシック体" pitchFamily="49" charset="-128"/>
                <a:ea typeface="ＤＦ特太ゴシック体" pitchFamily="49" charset="-128"/>
              </a:rPr>
              <a:t>エアコン</a:t>
            </a:r>
            <a:endParaRPr lang="en-US" altLang="ja-JP" sz="1400" dirty="0">
              <a:solidFill>
                <a:schemeClr val="tx1"/>
              </a:solidFill>
              <a:latin typeface="ＤＦ特太ゴシック体" pitchFamily="49" charset="-128"/>
              <a:ea typeface="ＤＦ特太ゴシック体" pitchFamily="49" charset="-128"/>
            </a:endParaRPr>
          </a:p>
        </p:txBody>
      </p:sp>
      <p:sp>
        <p:nvSpPr>
          <p:cNvPr id="24" name="サブタイトル 7"/>
          <p:cNvSpPr txBox="1">
            <a:spLocks/>
          </p:cNvSpPr>
          <p:nvPr/>
        </p:nvSpPr>
        <p:spPr>
          <a:xfrm>
            <a:off x="416521" y="7452322"/>
            <a:ext cx="6192688" cy="1440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◆冷房の温度を</a:t>
            </a:r>
            <a:r>
              <a:rPr lang="en-US" altLang="ja-JP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28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℃に　　 年間で電気</a:t>
            </a:r>
            <a:r>
              <a:rPr lang="en-US" altLang="ja-JP" sz="11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30.24kWh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の省エネ　 　　　　　　   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約</a:t>
            </a:r>
            <a:r>
              <a:rPr lang="en-US" altLang="ja-JP" sz="1100" dirty="0" smtClean="0">
                <a:solidFill>
                  <a:srgbClr val="00B050"/>
                </a:solidFill>
                <a:latin typeface="HG丸ｺﾞｼｯｸM-PRO" pitchFamily="50" charset="-128"/>
                <a:ea typeface="HG丸ｺﾞｼｯｸM-PRO" pitchFamily="50" charset="-128"/>
              </a:rPr>
              <a:t>820</a:t>
            </a:r>
            <a:r>
              <a:rPr lang="ja-JP" altLang="en-US" sz="1100" dirty="0">
                <a:solidFill>
                  <a:srgbClr val="00B050"/>
                </a:solidFill>
                <a:latin typeface="HG丸ｺﾞｼｯｸM-PRO" pitchFamily="50" charset="-128"/>
                <a:ea typeface="HG丸ｺﾞｼｯｸM-PRO" pitchFamily="50" charset="-128"/>
              </a:rPr>
              <a:t>円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の節約　　　　　　</a:t>
            </a:r>
            <a:endParaRPr lang="en-US" altLang="ja-JP" sz="11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11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設定　　　　　　　　　</a:t>
            </a:r>
            <a:r>
              <a:rPr lang="en-US" altLang="ja-JP" sz="10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外気温</a:t>
            </a:r>
            <a:r>
              <a:rPr lang="en-US" altLang="ja-JP" sz="10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31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℃のとき、</a:t>
            </a:r>
            <a:r>
              <a:rPr lang="en-US" altLang="ja-JP" sz="10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27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℃から</a:t>
            </a:r>
            <a:r>
              <a:rPr lang="en-US" altLang="ja-JP" sz="10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28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℃に設定した場合</a:t>
            </a:r>
            <a:endParaRPr lang="en-US" altLang="ja-JP" sz="10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en-US" altLang="ja-JP" sz="11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                                     </a:t>
            </a:r>
            <a:r>
              <a:rPr lang="ja-JP" altLang="en-US" sz="10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（使用時間：</a:t>
            </a:r>
            <a:r>
              <a:rPr lang="en-US" altLang="ja-JP" sz="10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9</a:t>
            </a:r>
            <a:r>
              <a:rPr lang="ja-JP" altLang="en-US" sz="10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時間</a:t>
            </a:r>
            <a:r>
              <a:rPr lang="en-US" altLang="ja-JP" sz="10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/</a:t>
            </a:r>
            <a:r>
              <a:rPr lang="ja-JP" altLang="en-US" sz="10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日）</a:t>
            </a:r>
            <a:endParaRPr lang="en-US" altLang="ja-JP" sz="11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11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◆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フィルターは月に　　　　年間で電気</a:t>
            </a:r>
            <a:r>
              <a:rPr lang="en-US" altLang="ja-JP" sz="11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31.95kWh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の省エネ　　　 　　　　</a:t>
            </a:r>
            <a:r>
              <a:rPr lang="ja-JP" altLang="en-US" sz="9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   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約</a:t>
            </a:r>
            <a:r>
              <a:rPr lang="en-US" altLang="ja-JP" sz="1100" dirty="0" smtClean="0">
                <a:solidFill>
                  <a:srgbClr val="00B050"/>
                </a:solidFill>
                <a:latin typeface="HG丸ｺﾞｼｯｸM-PRO" pitchFamily="50" charset="-128"/>
                <a:ea typeface="HG丸ｺﾞｼｯｸM-PRO" pitchFamily="50" charset="-128"/>
              </a:rPr>
              <a:t>860</a:t>
            </a:r>
            <a:r>
              <a:rPr lang="ja-JP" altLang="en-US" sz="1100" dirty="0">
                <a:solidFill>
                  <a:srgbClr val="00B050"/>
                </a:solidFill>
                <a:latin typeface="HG丸ｺﾞｼｯｸM-PRO" pitchFamily="50" charset="-128"/>
                <a:ea typeface="HG丸ｺﾞｼｯｸM-PRO" pitchFamily="50" charset="-128"/>
              </a:rPr>
              <a:t>円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の節約</a:t>
            </a:r>
            <a:r>
              <a:rPr lang="ja-JP" altLang="en-US" sz="9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　　　　　　　</a:t>
            </a:r>
            <a:endParaRPr lang="en-US" altLang="ja-JP" sz="9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9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en-US" altLang="ja-JP" sz="9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～</a:t>
            </a:r>
            <a:r>
              <a:rPr lang="en-US" altLang="ja-JP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回掃除する           </a:t>
            </a:r>
            <a:r>
              <a:rPr lang="en-US" altLang="ja-JP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フィルターが目詰まりしている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エアコン</a:t>
            </a:r>
            <a:r>
              <a:rPr lang="ja-JP" altLang="en-US" sz="10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en-US" altLang="ja-JP" sz="10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2.2kW</a:t>
            </a:r>
            <a:r>
              <a:rPr lang="ja-JP" altLang="en-US" sz="10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）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と</a:t>
            </a:r>
            <a:endParaRPr lang="en-US" altLang="ja-JP" sz="10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10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　　　　　　　　　　　　　清掃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した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エアコンを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比較</a:t>
            </a:r>
          </a:p>
        </p:txBody>
      </p:sp>
      <p:sp>
        <p:nvSpPr>
          <p:cNvPr id="25" name="サブタイトル 7"/>
          <p:cNvSpPr txBox="1">
            <a:spLocks/>
          </p:cNvSpPr>
          <p:nvPr/>
        </p:nvSpPr>
        <p:spPr>
          <a:xfrm>
            <a:off x="426765" y="759890"/>
            <a:ext cx="619268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sz="10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6" name="サブタイトル 7"/>
          <p:cNvSpPr txBox="1">
            <a:spLocks/>
          </p:cNvSpPr>
          <p:nvPr/>
        </p:nvSpPr>
        <p:spPr>
          <a:xfrm>
            <a:off x="68128" y="824558"/>
            <a:ext cx="660371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事業所</a:t>
            </a:r>
            <a:r>
              <a:rPr lang="ja-JP" altLang="en-US" sz="1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での</a:t>
            </a:r>
            <a:r>
              <a:rPr lang="ja-JP" altLang="en-US" sz="12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省エネ方法と</a:t>
            </a:r>
            <a:r>
              <a:rPr lang="ja-JP" altLang="en-US" sz="1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して無駄</a:t>
            </a:r>
            <a:r>
              <a:rPr lang="ja-JP" altLang="en-US" sz="12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な使用を控え使用量を減らす、省エネ型の製品へ</a:t>
            </a:r>
            <a:r>
              <a:rPr lang="ja-JP" altLang="en-US" sz="1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の買い替え</a:t>
            </a:r>
            <a:r>
              <a:rPr lang="ja-JP" altLang="en-US" sz="12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などがあります。心掛け編では、誰にでもできる日常生活での省エネに</a:t>
            </a:r>
            <a:r>
              <a:rPr lang="ja-JP" altLang="en-US" sz="1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ついてご紹介</a:t>
            </a:r>
            <a:r>
              <a:rPr lang="ja-JP" altLang="en-US" sz="12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します。</a:t>
            </a:r>
            <a:endParaRPr lang="en-US" altLang="ja-JP" sz="12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00164" y="276893"/>
            <a:ext cx="528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00B050"/>
                </a:solidFill>
                <a:latin typeface="ＤＨＰ特太ゴシック体" pitchFamily="50" charset="-128"/>
                <a:ea typeface="ＤＨＰ特太ゴシック体" pitchFamily="50" charset="-128"/>
              </a:rPr>
              <a:t>事業所</a:t>
            </a:r>
            <a:r>
              <a:rPr lang="ja-JP" altLang="en-US" dirty="0" smtClean="0">
                <a:solidFill>
                  <a:srgbClr val="00B050"/>
                </a:solidFill>
                <a:latin typeface="ＤＨＰ特太ゴシック体" pitchFamily="50" charset="-128"/>
                <a:ea typeface="ＤＨＰ特太ゴシック体" pitchFamily="50" charset="-128"/>
              </a:rPr>
              <a:t>で</a:t>
            </a:r>
            <a:r>
              <a:rPr lang="ja-JP" altLang="en-US" dirty="0">
                <a:solidFill>
                  <a:srgbClr val="00B050"/>
                </a:solidFill>
                <a:latin typeface="ＤＨＰ特太ゴシック体" pitchFamily="50" charset="-128"/>
                <a:ea typeface="ＤＨＰ特太ゴシック体" pitchFamily="50" charset="-128"/>
              </a:rPr>
              <a:t>取り組める省エネ</a:t>
            </a:r>
            <a:r>
              <a:rPr lang="ja-JP" altLang="en-US" dirty="0" smtClean="0">
                <a:solidFill>
                  <a:srgbClr val="00B050"/>
                </a:solidFill>
                <a:latin typeface="ＤＨＰ特太ゴシック体" pitchFamily="50" charset="-128"/>
                <a:ea typeface="ＤＨＰ特太ゴシック体" pitchFamily="50" charset="-128"/>
              </a:rPr>
              <a:t>方法</a:t>
            </a:r>
            <a:r>
              <a:rPr lang="en-US" altLang="ja-JP" dirty="0" smtClean="0">
                <a:solidFill>
                  <a:srgbClr val="00B050"/>
                </a:solidFill>
                <a:latin typeface="ＤＨＰ特太ゴシック体" pitchFamily="50" charset="-128"/>
                <a:ea typeface="ＤＨＰ特太ゴシック体" pitchFamily="50" charset="-128"/>
              </a:rPr>
              <a:t>【</a:t>
            </a:r>
            <a:r>
              <a:rPr lang="ja-JP" altLang="en-US" dirty="0" smtClean="0">
                <a:solidFill>
                  <a:srgbClr val="00B050"/>
                </a:solidFill>
                <a:latin typeface="ＤＨＰ特太ゴシック体" pitchFamily="50" charset="-128"/>
                <a:ea typeface="ＤＨＰ特太ゴシック体" pitchFamily="50" charset="-128"/>
              </a:rPr>
              <a:t>心掛け編</a:t>
            </a:r>
            <a:r>
              <a:rPr lang="en-US" altLang="ja-JP" dirty="0" smtClean="0">
                <a:solidFill>
                  <a:srgbClr val="00B050"/>
                </a:solidFill>
                <a:latin typeface="ＤＨＰ特太ゴシック体" pitchFamily="50" charset="-128"/>
                <a:ea typeface="ＤＨＰ特太ゴシック体" pitchFamily="50" charset="-128"/>
              </a:rPr>
              <a:t>】</a:t>
            </a:r>
            <a:endParaRPr lang="ja-JP" altLang="en-US" dirty="0">
              <a:solidFill>
                <a:srgbClr val="00B050"/>
              </a:solidFill>
              <a:latin typeface="ＤＨＰ特太ゴシック体" pitchFamily="50" charset="-128"/>
              <a:ea typeface="ＤＨＰ特太ゴシック体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16109" r="16107"/>
          <a:stretch/>
        </p:blipFill>
        <p:spPr>
          <a:xfrm>
            <a:off x="4671671" y="4111105"/>
            <a:ext cx="389571" cy="648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/>
          <a:srcRect b="2003"/>
          <a:stretch/>
        </p:blipFill>
        <p:spPr>
          <a:xfrm>
            <a:off x="4581128" y="5344843"/>
            <a:ext cx="804443" cy="63728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287" y="6977186"/>
            <a:ext cx="957671" cy="469582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4354867" y="8698228"/>
            <a:ext cx="24428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dirty="0" smtClean="0">
                <a:latin typeface="ＤＦ平成ゴシック体W5" pitchFamily="49" charset="-128"/>
                <a:ea typeface="ＤＦ平成ゴシック体W5" pitchFamily="49" charset="-128"/>
              </a:rPr>
              <a:t>※</a:t>
            </a:r>
            <a:r>
              <a:rPr lang="ja-JP" altLang="en-US" sz="700" dirty="0" smtClean="0">
                <a:latin typeface="ＤＦ平成ゴシック体W5" pitchFamily="49" charset="-128"/>
                <a:ea typeface="ＤＦ平成ゴシック体W5" pitchFamily="49" charset="-128"/>
              </a:rPr>
              <a:t>出典：資源エネルギー庁 省エネポータルサイト</a:t>
            </a:r>
            <a:endParaRPr lang="ja-JP" altLang="en-US" sz="700" dirty="0">
              <a:latin typeface="ＤＦ平成ゴシック体W5" pitchFamily="49" charset="-128"/>
              <a:ea typeface="ＤＦ平成ゴシック体W5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5865" y="78183"/>
            <a:ext cx="827909" cy="821812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15318" y="8896111"/>
            <a:ext cx="2616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サブタイトル 7"/>
          <p:cNvSpPr txBox="1">
            <a:spLocks/>
          </p:cNvSpPr>
          <p:nvPr/>
        </p:nvSpPr>
        <p:spPr>
          <a:xfrm>
            <a:off x="450758" y="5971354"/>
            <a:ext cx="619268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◆使わないときは電源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を切る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年間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で電気</a:t>
            </a:r>
            <a:r>
              <a:rPr lang="en-US" altLang="ja-JP" sz="11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31.57kWh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の省エネ　　　　　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 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約</a:t>
            </a:r>
            <a:r>
              <a:rPr lang="en-US" altLang="ja-JP" sz="1100" dirty="0">
                <a:solidFill>
                  <a:srgbClr val="00B050"/>
                </a:solidFill>
                <a:latin typeface="HG丸ｺﾞｼｯｸM-PRO" pitchFamily="50" charset="-128"/>
                <a:ea typeface="HG丸ｺﾞｼｯｸM-PRO" pitchFamily="50" charset="-128"/>
              </a:rPr>
              <a:t>850</a:t>
            </a:r>
            <a:r>
              <a:rPr lang="ja-JP" altLang="en-US" sz="1100" dirty="0">
                <a:solidFill>
                  <a:srgbClr val="00B050"/>
                </a:solidFill>
                <a:latin typeface="HG丸ｺﾞｼｯｸM-PRO" pitchFamily="50" charset="-128"/>
                <a:ea typeface="HG丸ｺﾞｼｯｸM-PRO" pitchFamily="50" charset="-128"/>
              </a:rPr>
              <a:t>円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の節約</a:t>
            </a:r>
            <a:endParaRPr lang="en-US" altLang="ja-JP" sz="11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デスクトップ</a:t>
            </a:r>
            <a:r>
              <a:rPr lang="en-US" altLang="ja-JP" sz="10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PC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）　　　</a:t>
            </a:r>
            <a:r>
              <a:rPr lang="en-US" altLang="ja-JP" sz="10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※1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日</a:t>
            </a:r>
            <a:r>
              <a:rPr lang="en-US" altLang="ja-JP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時間使用時間を短縮</a:t>
            </a:r>
            <a:endParaRPr lang="en-US" altLang="ja-JP" sz="10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endParaRPr lang="en-US" altLang="ja-JP" sz="11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◆使わないときは電源を切る　　年間で電気</a:t>
            </a:r>
            <a:r>
              <a:rPr lang="en-US" altLang="ja-JP" sz="11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5.48kWh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の省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エネ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　　　　　 約</a:t>
            </a:r>
            <a:r>
              <a:rPr lang="en-US" altLang="ja-JP" sz="1100" dirty="0">
                <a:solidFill>
                  <a:srgbClr val="00B050"/>
                </a:solidFill>
                <a:latin typeface="HG丸ｺﾞｼｯｸM-PRO" pitchFamily="50" charset="-128"/>
                <a:ea typeface="HG丸ｺﾞｼｯｸM-PRO" pitchFamily="50" charset="-128"/>
              </a:rPr>
              <a:t>150</a:t>
            </a:r>
            <a:r>
              <a:rPr lang="ja-JP" altLang="en-US" sz="1100" dirty="0">
                <a:solidFill>
                  <a:srgbClr val="00B050"/>
                </a:solidFill>
                <a:latin typeface="HG丸ｺﾞｼｯｸM-PRO" pitchFamily="50" charset="-128"/>
                <a:ea typeface="HG丸ｺﾞｼｯｸM-PRO" pitchFamily="50" charset="-128"/>
              </a:rPr>
              <a:t>円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の節約</a:t>
            </a:r>
            <a:r>
              <a:rPr lang="ja-JP" altLang="en-US" sz="9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　　　　　　　</a:t>
            </a:r>
            <a:endParaRPr lang="en-US" altLang="ja-JP" sz="9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（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ノート</a:t>
            </a:r>
            <a:r>
              <a:rPr lang="en-US" altLang="ja-JP" sz="11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PC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）　　　　　</a:t>
            </a:r>
            <a:r>
              <a:rPr lang="en-US" altLang="ja-JP" sz="10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※1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日</a:t>
            </a:r>
            <a:r>
              <a:rPr lang="en-US" altLang="ja-JP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時間使用時間を短縮</a:t>
            </a:r>
          </a:p>
        </p:txBody>
      </p:sp>
      <p:sp>
        <p:nvSpPr>
          <p:cNvPr id="30" name="サブタイトル 7"/>
          <p:cNvSpPr txBox="1">
            <a:spLocks/>
          </p:cNvSpPr>
          <p:nvPr/>
        </p:nvSpPr>
        <p:spPr>
          <a:xfrm>
            <a:off x="450758" y="4528652"/>
            <a:ext cx="619268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◆こまめな消灯の心掛け　　年間で電気</a:t>
            </a:r>
            <a:r>
              <a:rPr lang="en-US" altLang="ja-JP" sz="11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4.38kWh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の省エネ　　　　　　　   約</a:t>
            </a:r>
            <a:r>
              <a:rPr lang="en-US" altLang="ja-JP" sz="1100" dirty="0">
                <a:solidFill>
                  <a:srgbClr val="00B050"/>
                </a:solidFill>
                <a:latin typeface="HG丸ｺﾞｼｯｸM-PRO" pitchFamily="50" charset="-128"/>
                <a:ea typeface="HG丸ｺﾞｼｯｸM-PRO" pitchFamily="50" charset="-128"/>
              </a:rPr>
              <a:t>120</a:t>
            </a:r>
            <a:r>
              <a:rPr lang="ja-JP" altLang="en-US" sz="1100" dirty="0">
                <a:solidFill>
                  <a:srgbClr val="00B050"/>
                </a:solidFill>
                <a:latin typeface="HG丸ｺﾞｼｯｸM-PRO" pitchFamily="50" charset="-128"/>
                <a:ea typeface="HG丸ｺﾞｼｯｸM-PRO" pitchFamily="50" charset="-128"/>
              </a:rPr>
              <a:t>円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の節約</a:t>
            </a:r>
            <a:endParaRPr lang="en-US" altLang="ja-JP" sz="11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蛍光ランプ</a:t>
            </a:r>
            <a:r>
              <a:rPr lang="en-US" altLang="ja-JP" sz="10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〔12W〕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）　</a:t>
            </a:r>
            <a:r>
              <a:rPr lang="en-US" altLang="ja-JP" sz="10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※1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灯当り</a:t>
            </a:r>
            <a:r>
              <a:rPr lang="en-US" altLang="ja-JP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時間消灯した場合</a:t>
            </a:r>
            <a:endParaRPr lang="en-US" altLang="ja-JP" sz="10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endParaRPr lang="en-US" altLang="ja-JP" sz="11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◆こまめな消灯の心掛け　　年間で電気</a:t>
            </a:r>
            <a:r>
              <a:rPr lang="en-US" altLang="ja-JP" sz="11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19.71kWh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の省エネ　　　　　　　</a:t>
            </a:r>
            <a:r>
              <a:rPr lang="ja-JP" altLang="en-US" sz="9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約</a:t>
            </a:r>
            <a:r>
              <a:rPr lang="en-US" altLang="ja-JP" sz="1100" dirty="0">
                <a:solidFill>
                  <a:srgbClr val="00B050"/>
                </a:solidFill>
                <a:latin typeface="HG丸ｺﾞｼｯｸM-PRO" pitchFamily="50" charset="-128"/>
                <a:ea typeface="HG丸ｺﾞｼｯｸM-PRO" pitchFamily="50" charset="-128"/>
              </a:rPr>
              <a:t>530</a:t>
            </a:r>
            <a:r>
              <a:rPr lang="ja-JP" altLang="en-US" sz="1100" dirty="0">
                <a:solidFill>
                  <a:srgbClr val="00B050"/>
                </a:solidFill>
                <a:latin typeface="HG丸ｺﾞｼｯｸM-PRO" pitchFamily="50" charset="-128"/>
                <a:ea typeface="HG丸ｺﾞｼｯｸM-PRO" pitchFamily="50" charset="-128"/>
              </a:rPr>
              <a:t>円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の節約</a:t>
            </a:r>
            <a:r>
              <a:rPr lang="ja-JP" altLang="en-US" sz="9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　　　　　　　</a:t>
            </a:r>
            <a:endParaRPr lang="en-US" altLang="ja-JP" sz="9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11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 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白熱球</a:t>
            </a:r>
            <a:r>
              <a:rPr lang="en-US" altLang="ja-JP" sz="10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〔54W〕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）　　  </a:t>
            </a:r>
            <a:r>
              <a:rPr lang="en-US" altLang="ja-JP" sz="10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※1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灯当り</a:t>
            </a:r>
            <a:r>
              <a:rPr lang="en-US" altLang="ja-JP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時間消灯した場合</a:t>
            </a:r>
          </a:p>
        </p:txBody>
      </p:sp>
    </p:spTree>
    <p:extLst>
      <p:ext uri="{BB962C8B-B14F-4D97-AF65-F5344CB8AC3E}">
        <p14:creationId xmlns:p14="http://schemas.microsoft.com/office/powerpoint/2010/main" val="417868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893959" y="1804824"/>
            <a:ext cx="8751071" cy="536276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7150" y="8884392"/>
            <a:ext cx="2616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rot="-5400000">
            <a:off x="-1045340" y="7063937"/>
            <a:ext cx="3321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■電化製品の省エネとその効果</a:t>
            </a:r>
            <a:endParaRPr kumimoji="1" lang="ja-JP" alt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6510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946536" y="1529215"/>
            <a:ext cx="8751071" cy="608557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565954" y="8928556"/>
            <a:ext cx="2616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941168" y="196465"/>
            <a:ext cx="1530618" cy="27193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08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20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159764" y="3380129"/>
            <a:ext cx="6536933" cy="5509505"/>
            <a:chOff x="159764" y="3380129"/>
            <a:chExt cx="6536933" cy="5509505"/>
          </a:xfrm>
        </p:grpSpPr>
        <p:sp>
          <p:nvSpPr>
            <p:cNvPr id="70" name="タイトル 1"/>
            <p:cNvSpPr txBox="1">
              <a:spLocks/>
            </p:cNvSpPr>
            <p:nvPr/>
          </p:nvSpPr>
          <p:spPr>
            <a:xfrm>
              <a:off x="1340768" y="7769055"/>
              <a:ext cx="5355929" cy="109230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ts val="1700"/>
                </a:lnSpc>
                <a:spcBef>
                  <a:spcPts val="0"/>
                </a:spcBef>
              </a:pPr>
              <a:r>
                <a:rPr lang="ja-JP" altLang="en-US" sz="1200" b="1" dirty="0" smtClean="0">
                  <a:ln w="12700">
                    <a:noFill/>
                    <a:prstDash val="solid"/>
                  </a:ln>
                  <a:solidFill>
                    <a:prstClr val="black"/>
                  </a:solidFill>
                  <a:cs typeface="+mn-cs"/>
                </a:rPr>
                <a:t>　　　</a:t>
              </a:r>
              <a:r>
                <a:rPr lang="ja-JP" altLang="en-US" sz="1400" b="1" dirty="0" smtClean="0">
                  <a:latin typeface="ＭＳ ゴシック" pitchFamily="49" charset="-128"/>
                  <a:ea typeface="ＭＳ ゴシック" pitchFamily="49" charset="-128"/>
                </a:rPr>
                <a:t>苫小牧市</a:t>
              </a:r>
              <a:r>
                <a:rPr lang="ja-JP" altLang="en-US" sz="1400" b="1" dirty="0">
                  <a:latin typeface="ＭＳ ゴシック" pitchFamily="49" charset="-128"/>
                  <a:ea typeface="ＭＳ ゴシック" pitchFamily="49" charset="-128"/>
                </a:rPr>
                <a:t>環境衛生部環境</a:t>
              </a:r>
              <a:r>
                <a:rPr lang="ja-JP" altLang="en-US" sz="1400" b="1" dirty="0" smtClean="0">
                  <a:latin typeface="ＭＳ ゴシック" pitchFamily="49" charset="-128"/>
                  <a:ea typeface="ＭＳ ゴシック" pitchFamily="49" charset="-128"/>
                </a:rPr>
                <a:t>保全課</a:t>
              </a:r>
              <a:endParaRPr lang="en-US" altLang="ja-JP" sz="1400" b="1" dirty="0" smtClean="0">
                <a:latin typeface="ＭＳ ゴシック" pitchFamily="49" charset="-128"/>
                <a:ea typeface="ＭＳ ゴシック" pitchFamily="49" charset="-128"/>
              </a:endParaRPr>
            </a:p>
            <a:p>
              <a:pPr lvl="0">
                <a:lnSpc>
                  <a:spcPts val="1700"/>
                </a:lnSpc>
                <a:spcBef>
                  <a:spcPts val="0"/>
                </a:spcBef>
              </a:pPr>
              <a:r>
                <a:rPr lang="ja-JP" altLang="en-US" sz="1000" dirty="0" smtClean="0">
                  <a:latin typeface="ＭＳ ゴシック" pitchFamily="49" charset="-128"/>
                  <a:ea typeface="ＭＳ ゴシック" pitchFamily="49" charset="-128"/>
                </a:rPr>
                <a:t>　　〒</a:t>
              </a:r>
              <a:r>
                <a:rPr lang="en-US" altLang="ja-JP" sz="1000" dirty="0" smtClean="0">
                  <a:latin typeface="ＭＳ ゴシック" pitchFamily="49" charset="-128"/>
                  <a:ea typeface="ＭＳ ゴシック" pitchFamily="49" charset="-128"/>
                </a:rPr>
                <a:t>059-1364</a:t>
              </a:r>
              <a:r>
                <a:rPr lang="ja-JP" altLang="en-US" sz="1000" dirty="0" smtClean="0">
                  <a:latin typeface="ＭＳ ゴシック" pitchFamily="49" charset="-128"/>
                  <a:ea typeface="ＭＳ ゴシック" pitchFamily="49" charset="-128"/>
                </a:rPr>
                <a:t>　苫小牧市沼ノ端</a:t>
              </a:r>
              <a:r>
                <a:rPr lang="en-US" altLang="ja-JP" sz="1000" dirty="0" smtClean="0">
                  <a:latin typeface="ＭＳ ゴシック" pitchFamily="49" charset="-128"/>
                  <a:ea typeface="ＭＳ ゴシック" pitchFamily="49" charset="-128"/>
                </a:rPr>
                <a:t>2</a:t>
              </a:r>
              <a:r>
                <a:rPr lang="ja-JP" altLang="en-US" sz="1000" dirty="0" smtClean="0">
                  <a:latin typeface="ＭＳ ゴシック" pitchFamily="49" charset="-128"/>
                  <a:ea typeface="ＭＳ ゴシック" pitchFamily="49" charset="-128"/>
                </a:rPr>
                <a:t>番地の</a:t>
              </a:r>
              <a:r>
                <a:rPr lang="en-US" altLang="ja-JP" sz="1000" dirty="0" smtClean="0">
                  <a:latin typeface="ＭＳ ゴシック" pitchFamily="49" charset="-128"/>
                  <a:ea typeface="ＭＳ ゴシック" pitchFamily="49" charset="-128"/>
                </a:rPr>
                <a:t>25</a:t>
              </a:r>
            </a:p>
            <a:p>
              <a:pPr>
                <a:lnSpc>
                  <a:spcPts val="1500"/>
                </a:lnSpc>
              </a:pPr>
              <a:r>
                <a:rPr lang="ja-JP" altLang="en-US" sz="1100" dirty="0" smtClean="0">
                  <a:latin typeface="ＭＳ ゴシック" pitchFamily="49" charset="-128"/>
                  <a:ea typeface="ＭＳ ゴシック" pitchFamily="49" charset="-128"/>
                </a:rPr>
                <a:t>　</a:t>
              </a:r>
              <a:r>
                <a:rPr lang="ja-JP" altLang="en-US" sz="1100" dirty="0">
                  <a:latin typeface="ＭＳ ゴシック" pitchFamily="49" charset="-128"/>
                  <a:ea typeface="ＭＳ ゴシック" pitchFamily="49" charset="-128"/>
                </a:rPr>
                <a:t> </a:t>
              </a:r>
              <a:r>
                <a:rPr lang="ja-JP" altLang="en-US" sz="1050" dirty="0" smtClean="0">
                  <a:latin typeface="ＭＳ ゴシック" pitchFamily="49" charset="-128"/>
                  <a:ea typeface="ＭＳ ゴシック" pitchFamily="49" charset="-128"/>
                </a:rPr>
                <a:t>電話 </a:t>
              </a:r>
              <a:r>
                <a:rPr lang="en-US" altLang="ja-JP" sz="1100" dirty="0" smtClean="0">
                  <a:latin typeface="ＭＳ ゴシック" pitchFamily="49" charset="-128"/>
                  <a:ea typeface="ＭＳ ゴシック" pitchFamily="49" charset="-128"/>
                </a:rPr>
                <a:t>0144-57-8806</a:t>
              </a:r>
              <a:r>
                <a:rPr lang="ja-JP" altLang="en-US" sz="1100" dirty="0">
                  <a:latin typeface="ＭＳ ゴシック" pitchFamily="49" charset="-128"/>
                  <a:ea typeface="ＭＳ ゴシック" pitchFamily="49" charset="-128"/>
                </a:rPr>
                <a:t>　</a:t>
              </a:r>
              <a:r>
                <a:rPr lang="ja-JP" altLang="en-US" sz="1100" dirty="0" smtClean="0">
                  <a:latin typeface="ＭＳ ゴシック" pitchFamily="49" charset="-128"/>
                  <a:ea typeface="ＭＳ ゴシック" pitchFamily="49" charset="-128"/>
                </a:rPr>
                <a:t>　</a:t>
              </a:r>
              <a:r>
                <a:rPr lang="ja-JP" altLang="en-US" sz="1000" dirty="0" smtClean="0">
                  <a:latin typeface="ＭＳ ゴシック" pitchFamily="49" charset="-128"/>
                  <a:ea typeface="ＭＳ ゴシック" pitchFamily="49" charset="-128"/>
                </a:rPr>
                <a:t>ＦＡＸ</a:t>
              </a:r>
              <a:r>
                <a:rPr lang="ja-JP" altLang="en-US" sz="900" dirty="0" smtClean="0">
                  <a:latin typeface="ＭＳ ゴシック" pitchFamily="49" charset="-128"/>
                  <a:ea typeface="ＭＳ ゴシック" pitchFamily="49" charset="-128"/>
                </a:rPr>
                <a:t> </a:t>
              </a:r>
              <a:r>
                <a:rPr lang="en-US" altLang="ja-JP" sz="1100" dirty="0" smtClean="0">
                  <a:latin typeface="ＭＳ ゴシック" pitchFamily="49" charset="-128"/>
                  <a:ea typeface="ＭＳ ゴシック" pitchFamily="49" charset="-128"/>
                </a:rPr>
                <a:t>0144-57-8809</a:t>
              </a:r>
            </a:p>
            <a:p>
              <a:pPr>
                <a:lnSpc>
                  <a:spcPts val="1500"/>
                </a:lnSpc>
              </a:pPr>
              <a:r>
                <a:rPr lang="ja-JP" altLang="en-US" sz="1000" dirty="0" smtClean="0">
                  <a:latin typeface="ＭＳ ゴシック" pitchFamily="49" charset="-128"/>
                  <a:ea typeface="ＭＳ ゴシック" pitchFamily="49" charset="-128"/>
                </a:rPr>
                <a:t>　 </a:t>
              </a:r>
              <a:r>
                <a:rPr lang="en-US" altLang="ja-JP" sz="1000" dirty="0" smtClean="0">
                  <a:latin typeface="ＭＳ ゴシック" pitchFamily="49" charset="-128"/>
                  <a:ea typeface="ＭＳ ゴシック" pitchFamily="49" charset="-128"/>
                </a:rPr>
                <a:t>E</a:t>
              </a:r>
              <a:r>
                <a:rPr lang="ja-JP" altLang="en-US" sz="1000" dirty="0" smtClean="0">
                  <a:latin typeface="ＭＳ ゴシック" pitchFamily="49" charset="-128"/>
                  <a:ea typeface="ＭＳ ゴシック" pitchFamily="49" charset="-128"/>
                </a:rPr>
                <a:t>メール</a:t>
              </a:r>
              <a:r>
                <a:rPr lang="ja-JP" altLang="en-US" sz="900" dirty="0" smtClean="0">
                  <a:latin typeface="ＭＳ ゴシック" pitchFamily="49" charset="-128"/>
                  <a:ea typeface="ＭＳ ゴシック" pitchFamily="49" charset="-128"/>
                </a:rPr>
                <a:t> </a:t>
              </a:r>
              <a:r>
                <a:rPr lang="en-US" altLang="ja-JP" sz="1000" dirty="0" smtClean="0">
                  <a:latin typeface="ＭＳ ゴシック" pitchFamily="49" charset="-128"/>
                  <a:ea typeface="ＭＳ ゴシック" pitchFamily="49" charset="-128"/>
                </a:rPr>
                <a:t>kankyo-hozen@city.tomakomai.hokkaido.jp</a:t>
              </a:r>
            </a:p>
            <a:p>
              <a:pPr algn="l">
                <a:lnSpc>
                  <a:spcPts val="1600"/>
                </a:lnSpc>
              </a:pPr>
              <a:r>
                <a:rPr lang="ja-JP" altLang="en-US" sz="900" dirty="0" smtClean="0">
                  <a:latin typeface="ＭＳ ゴシック" pitchFamily="49" charset="-128"/>
                  <a:ea typeface="ＭＳ ゴシック" pitchFamily="49" charset="-128"/>
                </a:rPr>
                <a:t>　</a:t>
              </a:r>
              <a:r>
                <a:rPr lang="ja-JP" altLang="en-US" sz="1000" dirty="0" smtClean="0">
                  <a:latin typeface="ＭＳ ゴシック" pitchFamily="49" charset="-128"/>
                  <a:ea typeface="ＭＳ ゴシック" pitchFamily="49" charset="-128"/>
                </a:rPr>
                <a:t> ホームページ </a:t>
              </a:r>
              <a:r>
                <a:rPr lang="en-US" altLang="ja-JP" sz="1000" dirty="0" smtClean="0">
                  <a:latin typeface="ＭＳ ゴシック" pitchFamily="49" charset="-128"/>
                  <a:ea typeface="ＭＳ ゴシック" pitchFamily="49" charset="-128"/>
                </a:rPr>
                <a:t>http://www.city.tomakomai.hokkaido.jp/shizen/kankyohozen/suishin/</a:t>
              </a:r>
              <a:endParaRPr lang="ja-JP" altLang="en-US" sz="1000" dirty="0"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1556792" y="7524328"/>
              <a:ext cx="5040560" cy="136530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1556792" y="7526905"/>
              <a:ext cx="2255746" cy="502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ja-JP" altLang="en-US" sz="1050" b="1" dirty="0" err="1" smtClean="0">
                  <a:ln w="12700">
                    <a:noFill/>
                    <a:prstDash val="solid"/>
                  </a:ln>
                  <a:solidFill>
                    <a:prstClr val="black"/>
                  </a:solidFill>
                </a:rPr>
                <a:t>とま</a:t>
              </a:r>
              <a:r>
                <a:rPr lang="ja-JP" altLang="en-US" sz="1050" b="1" dirty="0" smtClean="0">
                  <a:ln w="12700">
                    <a:noFill/>
                    <a:prstDash val="solid"/>
                  </a:ln>
                  <a:solidFill>
                    <a:prstClr val="black"/>
                  </a:solidFill>
                </a:rPr>
                <a:t>エコノート　令和</a:t>
              </a:r>
              <a:r>
                <a:rPr lang="en-US" altLang="ja-JP" sz="1050" b="1" dirty="0">
                  <a:ln w="12700">
                    <a:noFill/>
                    <a:prstDash val="solid"/>
                  </a:ln>
                  <a:solidFill>
                    <a:prstClr val="black"/>
                  </a:solidFill>
                </a:rPr>
                <a:t>4</a:t>
              </a:r>
              <a:r>
                <a:rPr lang="ja-JP" altLang="en-US" sz="1050" b="1" dirty="0" smtClean="0">
                  <a:ln w="12700">
                    <a:noFill/>
                    <a:prstDash val="solid"/>
                  </a:ln>
                  <a:solidFill>
                    <a:prstClr val="black"/>
                  </a:solidFill>
                </a:rPr>
                <a:t>年</a:t>
              </a:r>
              <a:r>
                <a:rPr lang="en-US" altLang="ja-JP" sz="1050" b="1" dirty="0">
                  <a:ln w="12700">
                    <a:noFill/>
                    <a:prstDash val="solid"/>
                  </a:ln>
                  <a:solidFill>
                    <a:prstClr val="black"/>
                  </a:solidFill>
                </a:rPr>
                <a:t>4</a:t>
              </a:r>
              <a:r>
                <a:rPr lang="ja-JP" altLang="en-US" sz="1050" b="1" dirty="0" smtClean="0">
                  <a:ln w="12700">
                    <a:noFill/>
                    <a:prstDash val="solid"/>
                  </a:ln>
                  <a:solidFill>
                    <a:prstClr val="black"/>
                  </a:solidFill>
                </a:rPr>
                <a:t>月</a:t>
              </a:r>
              <a:r>
                <a:rPr lang="ja-JP" altLang="en-US" sz="1050" b="1" dirty="0" smtClean="0">
                  <a:ln w="12700">
                    <a:noFill/>
                    <a:prstDash val="solid"/>
                  </a:ln>
                  <a:solidFill>
                    <a:prstClr val="black"/>
                  </a:solidFill>
                </a:rPr>
                <a:t>（改訂版）</a:t>
              </a:r>
              <a:endParaRPr lang="en-US" altLang="ja-JP" sz="1050" b="1" dirty="0" smtClean="0">
                <a:ln w="12700">
                  <a:noFill/>
                  <a:prstDash val="solid"/>
                </a:ln>
                <a:solidFill>
                  <a:prstClr val="black"/>
                </a:solidFill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050" b="1" dirty="0" smtClean="0">
                  <a:ln w="12700">
                    <a:noFill/>
                    <a:prstDash val="solid"/>
                  </a:ln>
                  <a:solidFill>
                    <a:prstClr val="black"/>
                  </a:solidFill>
                </a:rPr>
                <a:t>編集発行</a:t>
              </a:r>
              <a:endParaRPr lang="en-US" altLang="ja-JP" sz="1050" b="1" dirty="0" smtClean="0">
                <a:ln w="12700">
                  <a:noFill/>
                  <a:prstDash val="solid"/>
                </a:ln>
                <a:solidFill>
                  <a:prstClr val="black"/>
                </a:solidFill>
              </a:endParaRPr>
            </a:p>
          </p:txBody>
        </p:sp>
        <p:pic>
          <p:nvPicPr>
            <p:cNvPr id="75" name="図 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764" y="7524328"/>
              <a:ext cx="1933210" cy="1216257"/>
            </a:xfrm>
            <a:prstGeom prst="rect">
              <a:avLst/>
            </a:prstGeom>
          </p:spPr>
        </p:pic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4673" y="3380129"/>
              <a:ext cx="2188654" cy="2383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5643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8335</TotalTime>
  <Words>287</Words>
  <Application>Microsoft Office PowerPoint</Application>
  <PresentationFormat>画面に合わせる (4:3)</PresentationFormat>
  <Paragraphs>107</Paragraphs>
  <Slides>8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7" baseType="lpstr">
      <vt:lpstr>ＤＦ特太ゴシック体</vt:lpstr>
      <vt:lpstr>ＤＦ平成ゴシック体W5</vt:lpstr>
      <vt:lpstr>ＤＨＰ特太ゴシック体</vt:lpstr>
      <vt:lpstr>HG丸ｺﾞｼｯｸM-PRO</vt:lpstr>
      <vt:lpstr>ＭＳ Ｐゴシック</vt:lpstr>
      <vt:lpstr>ＭＳ 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苫小牧市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053発！　みんなでとめよう温暖化</dc:title>
  <dc:creator>苫小牧市</dc:creator>
  <cp:lastModifiedBy>笠山　拓実</cp:lastModifiedBy>
  <cp:revision>594</cp:revision>
  <cp:lastPrinted>2022-03-24T09:07:22Z</cp:lastPrinted>
  <dcterms:created xsi:type="dcterms:W3CDTF">2018-03-16T00:11:14Z</dcterms:created>
  <dcterms:modified xsi:type="dcterms:W3CDTF">2022-04-19T05:50:29Z</dcterms:modified>
</cp:coreProperties>
</file>